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SequentialFeatureSelector from the scikit-learn library that implements a sequential feature selection algorithm. This module adds or removes (in our case, we will be looking at removing features)  to form a feature subset in a greedy fashion. At each stage, this estimator chooses the best feature to add or remove based on the cross-validation score of an estimator.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slide2.xml" Type="http://schemas.openxmlformats.org/officeDocument/2006/relationships/slid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slide2.xml" Type="http://schemas.openxmlformats.org/officeDocument/2006/relationships/slid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slide3.xml" Type="http://schemas.openxmlformats.org/officeDocument/2006/relationships/slide"/><Relationship Id="rId4" Target="slide4.xml" Type="http://schemas.openxmlformats.org/officeDocument/2006/relationships/slide"/><Relationship Id="rId5" Target="slide5.xml" Type="http://schemas.openxmlformats.org/officeDocument/2006/relationships/slide"/><Relationship Id="rId6" Target="slide7.xml" Type="http://schemas.openxmlformats.org/officeDocument/2006/relationships/slide"/><Relationship Id="rId7" Target="slide10.xml" Type="http://schemas.openxmlformats.org/officeDocument/2006/relationships/slid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slide2.xml" Type="http://schemas.openxmlformats.org/officeDocument/2006/relationships/slid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slide2.xml" Type="http://schemas.openxmlformats.org/officeDocument/2006/relationships/slid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slide2.xml" Type="http://schemas.openxmlformats.org/officeDocument/2006/relationships/slide"/><Relationship Id="rId5" Target="../media/image7.png" Type="http://schemas.openxmlformats.org/officeDocument/2006/relationships/image"/><Relationship Id="rId6"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slide2.xml" Type="http://schemas.openxmlformats.org/officeDocument/2006/relationships/slid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9.png" Type="http://schemas.openxmlformats.org/officeDocument/2006/relationships/image"/><Relationship Id="rId4" Target="slide2.xml" Type="http://schemas.openxmlformats.org/officeDocument/2006/relationships/slid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slide2.xml" Type="http://schemas.openxmlformats.org/officeDocument/2006/relationships/slid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slide2.xml" Type="http://schemas.openxmlformats.org/officeDocument/2006/relationships/slid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4319139">
            <a:off x="1717312" y="-2532663"/>
            <a:ext cx="14853376" cy="15352326"/>
          </a:xfrm>
          <a:custGeom>
            <a:avLst/>
            <a:gdLst/>
            <a:ahLst/>
            <a:cxnLst/>
            <a:rect r="r" b="b" t="t" l="l"/>
            <a:pathLst>
              <a:path h="15352326" w="14853376">
                <a:moveTo>
                  <a:pt x="14853376" y="0"/>
                </a:moveTo>
                <a:lnTo>
                  <a:pt x="0" y="0"/>
                </a:lnTo>
                <a:lnTo>
                  <a:pt x="0" y="15352326"/>
                </a:lnTo>
                <a:lnTo>
                  <a:pt x="14853376" y="15352326"/>
                </a:lnTo>
                <a:lnTo>
                  <a:pt x="14853376" y="0"/>
                </a:lnTo>
                <a:close/>
              </a:path>
            </a:pathLst>
          </a:custGeom>
          <a:blipFill>
            <a:blip r:embed="rId2"/>
            <a:stretch>
              <a:fillRect l="0" t="0" r="0" b="0"/>
            </a:stretch>
          </a:blipFill>
        </p:spPr>
      </p:sp>
      <p:sp>
        <p:nvSpPr>
          <p:cNvPr name="AutoShape 3" id="3"/>
          <p:cNvSpPr/>
          <p:nvPr/>
        </p:nvSpPr>
        <p:spPr>
          <a:xfrm>
            <a:off x="1028700" y="6941330"/>
            <a:ext cx="16230600" cy="4762"/>
          </a:xfrm>
          <a:prstGeom prst="line">
            <a:avLst/>
          </a:prstGeom>
          <a:ln cap="flat" w="9525">
            <a:solidFill>
              <a:srgbClr val="000000"/>
            </a:solidFill>
            <a:prstDash val="solid"/>
            <a:headEnd type="none" len="sm" w="sm"/>
            <a:tailEnd type="none" len="sm" w="sm"/>
          </a:ln>
        </p:spPr>
      </p:sp>
      <p:sp>
        <p:nvSpPr>
          <p:cNvPr name="TextBox 4" id="4"/>
          <p:cNvSpPr txBox="true"/>
          <p:nvPr/>
        </p:nvSpPr>
        <p:spPr>
          <a:xfrm rot="0">
            <a:off x="1798494" y="966849"/>
            <a:ext cx="4279702" cy="533400"/>
          </a:xfrm>
          <a:prstGeom prst="rect">
            <a:avLst/>
          </a:prstGeom>
        </p:spPr>
        <p:txBody>
          <a:bodyPr anchor="t" rtlCol="false" tIns="0" lIns="0" bIns="0" rIns="0">
            <a:spAutoFit/>
          </a:bodyPr>
          <a:lstStyle/>
          <a:p>
            <a:pPr>
              <a:lnSpc>
                <a:spcPts val="2100"/>
              </a:lnSpc>
            </a:pPr>
            <a:r>
              <a:rPr lang="en-US" sz="1500" spc="30">
                <a:solidFill>
                  <a:srgbClr val="000000"/>
                </a:solidFill>
                <a:latin typeface="DM Sans Bold"/>
              </a:rPr>
              <a:t>UNIVERSITY OF THE PHILIPPINES DILIMAN</a:t>
            </a:r>
          </a:p>
          <a:p>
            <a:pPr>
              <a:lnSpc>
                <a:spcPts val="2100"/>
              </a:lnSpc>
            </a:pPr>
            <a:r>
              <a:rPr lang="en-US" sz="1500" spc="30">
                <a:solidFill>
                  <a:srgbClr val="000000"/>
                </a:solidFill>
                <a:latin typeface="DM Sans Bold"/>
              </a:rPr>
              <a:t>DEPARTMENT OF COMPUTER SCIENCE</a:t>
            </a:r>
          </a:p>
        </p:txBody>
      </p:sp>
      <p:sp>
        <p:nvSpPr>
          <p:cNvPr name="Freeform 5" id="5"/>
          <p:cNvSpPr/>
          <p:nvPr/>
        </p:nvSpPr>
        <p:spPr>
          <a:xfrm flipH="false" flipV="false" rot="0">
            <a:off x="752023" y="846923"/>
            <a:ext cx="876991" cy="811352"/>
          </a:xfrm>
          <a:custGeom>
            <a:avLst/>
            <a:gdLst/>
            <a:ahLst/>
            <a:cxnLst/>
            <a:rect r="r" b="b" t="t" l="l"/>
            <a:pathLst>
              <a:path h="811352" w="876991">
                <a:moveTo>
                  <a:pt x="0" y="0"/>
                </a:moveTo>
                <a:lnTo>
                  <a:pt x="876991" y="0"/>
                </a:lnTo>
                <a:lnTo>
                  <a:pt x="876991" y="811352"/>
                </a:lnTo>
                <a:lnTo>
                  <a:pt x="0" y="811352"/>
                </a:lnTo>
                <a:lnTo>
                  <a:pt x="0" y="0"/>
                </a:lnTo>
                <a:close/>
              </a:path>
            </a:pathLst>
          </a:custGeom>
          <a:blipFill>
            <a:blip r:embed="rId3"/>
            <a:stretch>
              <a:fillRect l="0" t="0" r="0" b="0"/>
            </a:stretch>
          </a:blipFill>
        </p:spPr>
      </p:sp>
      <p:grpSp>
        <p:nvGrpSpPr>
          <p:cNvPr name="Group 6" id="6"/>
          <p:cNvGrpSpPr/>
          <p:nvPr/>
        </p:nvGrpSpPr>
        <p:grpSpPr>
          <a:xfrm rot="0">
            <a:off x="1028699" y="3049248"/>
            <a:ext cx="14540532" cy="2505069"/>
            <a:chOff x="0" y="0"/>
            <a:chExt cx="19387375" cy="3340092"/>
          </a:xfrm>
        </p:grpSpPr>
        <p:sp>
          <p:nvSpPr>
            <p:cNvPr name="TextBox 7" id="7"/>
            <p:cNvSpPr txBox="true"/>
            <p:nvPr/>
          </p:nvSpPr>
          <p:spPr>
            <a:xfrm rot="0">
              <a:off x="0" y="0"/>
              <a:ext cx="19387375" cy="2108200"/>
            </a:xfrm>
            <a:prstGeom prst="rect">
              <a:avLst/>
            </a:prstGeom>
          </p:spPr>
          <p:txBody>
            <a:bodyPr anchor="t" rtlCol="false" tIns="0" lIns="0" bIns="0" rIns="0">
              <a:spAutoFit/>
            </a:bodyPr>
            <a:lstStyle/>
            <a:p>
              <a:pPr>
                <a:lnSpc>
                  <a:spcPts val="6242"/>
                </a:lnSpc>
              </a:pPr>
              <a:r>
                <a:rPr lang="en-US" sz="5201">
                  <a:solidFill>
                    <a:srgbClr val="000000"/>
                  </a:solidFill>
                  <a:latin typeface="DM Sans Bold"/>
                </a:rPr>
                <a:t>Determining the Housing and Water Expenditure Based on Household-Level Data</a:t>
              </a:r>
            </a:p>
          </p:txBody>
        </p:sp>
        <p:sp>
          <p:nvSpPr>
            <p:cNvPr name="TextBox 8" id="8"/>
            <p:cNvSpPr txBox="true"/>
            <p:nvPr/>
          </p:nvSpPr>
          <p:spPr>
            <a:xfrm rot="0">
              <a:off x="0" y="2663817"/>
              <a:ext cx="19387375" cy="676275"/>
            </a:xfrm>
            <a:prstGeom prst="rect">
              <a:avLst/>
            </a:prstGeom>
          </p:spPr>
          <p:txBody>
            <a:bodyPr anchor="t" rtlCol="false" tIns="0" lIns="0" bIns="0" rIns="0">
              <a:spAutoFit/>
            </a:bodyPr>
            <a:lstStyle/>
            <a:p>
              <a:pPr>
                <a:lnSpc>
                  <a:spcPts val="4200"/>
                </a:lnSpc>
              </a:pPr>
              <a:r>
                <a:rPr lang="en-US" sz="3000">
                  <a:solidFill>
                    <a:srgbClr val="000000"/>
                  </a:solidFill>
                  <a:latin typeface="DM Sans"/>
                </a:rPr>
                <a:t>Machine Learning Project</a:t>
              </a:r>
            </a:p>
          </p:txBody>
        </p:sp>
      </p:grpSp>
      <p:grpSp>
        <p:nvGrpSpPr>
          <p:cNvPr name="Group 9" id="9"/>
          <p:cNvGrpSpPr/>
          <p:nvPr/>
        </p:nvGrpSpPr>
        <p:grpSpPr>
          <a:xfrm rot="0">
            <a:off x="1028699" y="7273925"/>
            <a:ext cx="11312913" cy="2239010"/>
            <a:chOff x="0" y="0"/>
            <a:chExt cx="15083884" cy="2985346"/>
          </a:xfrm>
        </p:grpSpPr>
        <p:sp>
          <p:nvSpPr>
            <p:cNvPr name="TextBox 10" id="10"/>
            <p:cNvSpPr txBox="true"/>
            <p:nvPr/>
          </p:nvSpPr>
          <p:spPr>
            <a:xfrm rot="0">
              <a:off x="0" y="2309071"/>
              <a:ext cx="15083884" cy="676275"/>
            </a:xfrm>
            <a:prstGeom prst="rect">
              <a:avLst/>
            </a:prstGeom>
          </p:spPr>
          <p:txBody>
            <a:bodyPr anchor="t" rtlCol="false" tIns="0" lIns="0" bIns="0" rIns="0">
              <a:spAutoFit/>
            </a:bodyPr>
            <a:lstStyle/>
            <a:p>
              <a:pPr>
                <a:lnSpc>
                  <a:spcPts val="4200"/>
                </a:lnSpc>
              </a:pPr>
              <a:r>
                <a:rPr lang="en-US" sz="3000">
                  <a:solidFill>
                    <a:srgbClr val="000000"/>
                  </a:solidFill>
                  <a:latin typeface="DM Sans"/>
                </a:rPr>
                <a:t>CS 180  Artificial Intelligence</a:t>
              </a:r>
            </a:p>
          </p:txBody>
        </p:sp>
        <p:sp>
          <p:nvSpPr>
            <p:cNvPr name="TextBox 11" id="11"/>
            <p:cNvSpPr txBox="true"/>
            <p:nvPr/>
          </p:nvSpPr>
          <p:spPr>
            <a:xfrm rot="0">
              <a:off x="0" y="-47625"/>
              <a:ext cx="15083884" cy="2201544"/>
            </a:xfrm>
            <a:prstGeom prst="rect">
              <a:avLst/>
            </a:prstGeom>
          </p:spPr>
          <p:txBody>
            <a:bodyPr anchor="t" rtlCol="false" tIns="0" lIns="0" bIns="0" rIns="0">
              <a:spAutoFit/>
            </a:bodyPr>
            <a:lstStyle/>
            <a:p>
              <a:pPr>
                <a:lnSpc>
                  <a:spcPts val="3360"/>
                </a:lnSpc>
              </a:pPr>
              <a:r>
                <a:rPr lang="en-US" sz="2400">
                  <a:solidFill>
                    <a:srgbClr val="000000"/>
                  </a:solidFill>
                  <a:latin typeface="DM Sans Bold"/>
                </a:rPr>
                <a:t>Cagulada, Roel Francos - WFX </a:t>
              </a:r>
            </a:p>
            <a:p>
              <a:pPr>
                <a:lnSpc>
                  <a:spcPts val="3360"/>
                </a:lnSpc>
              </a:pPr>
              <a:r>
                <a:rPr lang="en-US" sz="2400">
                  <a:solidFill>
                    <a:srgbClr val="000000"/>
                  </a:solidFill>
                  <a:latin typeface="DM Sans Bold"/>
                </a:rPr>
                <a:t>Camingao, Ethan Joshua - WFY </a:t>
              </a:r>
            </a:p>
            <a:p>
              <a:pPr>
                <a:lnSpc>
                  <a:spcPts val="3360"/>
                </a:lnSpc>
              </a:pPr>
              <a:r>
                <a:rPr lang="en-US" sz="2400">
                  <a:solidFill>
                    <a:srgbClr val="000000"/>
                  </a:solidFill>
                  <a:latin typeface="DM Sans Bold"/>
                </a:rPr>
                <a:t>Logroño, Brylle Joshua - WFY </a:t>
              </a:r>
            </a:p>
            <a:p>
              <a:pPr>
                <a:lnSpc>
                  <a:spcPts val="3360"/>
                </a:lnSpc>
              </a:pPr>
              <a:r>
                <a:rPr lang="en-US" sz="2400">
                  <a:solidFill>
                    <a:srgbClr val="000000"/>
                  </a:solidFill>
                  <a:latin typeface="DM Sans Bold"/>
                </a:rPr>
                <a:t>Villos,  Raymart Andrew - WFY </a:t>
              </a:r>
            </a:p>
          </p:txBody>
        </p:sp>
      </p:grpSp>
      <p:sp>
        <p:nvSpPr>
          <p:cNvPr name="TextBox 12" id="12"/>
          <p:cNvSpPr txBox="true"/>
          <p:nvPr/>
        </p:nvSpPr>
        <p:spPr>
          <a:xfrm rot="0">
            <a:off x="9328619" y="8098155"/>
            <a:ext cx="7686457" cy="523875"/>
          </a:xfrm>
          <a:prstGeom prst="rect">
            <a:avLst/>
          </a:prstGeom>
        </p:spPr>
        <p:txBody>
          <a:bodyPr anchor="t" rtlCol="false" tIns="0" lIns="0" bIns="0" rIns="0">
            <a:spAutoFit/>
          </a:bodyPr>
          <a:lstStyle/>
          <a:p>
            <a:pPr>
              <a:lnSpc>
                <a:spcPts val="4200"/>
              </a:lnSpc>
            </a:pPr>
            <a:r>
              <a:rPr lang="en-US" sz="3000">
                <a:solidFill>
                  <a:srgbClr val="000000"/>
                </a:solidFill>
                <a:latin typeface="DM Sans Bold"/>
              </a:rPr>
              <a:t>Presented to Sir Carlo Raquel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AutoShape 2" id="2"/>
          <p:cNvSpPr/>
          <p:nvPr/>
        </p:nvSpPr>
        <p:spPr>
          <a:xfrm rot="-5400000">
            <a:off x="5569784" y="5138738"/>
            <a:ext cx="7340687" cy="0"/>
          </a:xfrm>
          <a:prstGeom prst="line">
            <a:avLst/>
          </a:prstGeom>
          <a:ln cap="flat" w="9525">
            <a:solidFill>
              <a:srgbClr val="000000"/>
            </a:solidFill>
            <a:prstDash val="solid"/>
            <a:headEnd type="none" len="sm" w="sm"/>
            <a:tailEnd type="none" len="sm" w="sm"/>
          </a:ln>
        </p:spPr>
      </p:sp>
      <p:sp>
        <p:nvSpPr>
          <p:cNvPr name="Freeform 3" id="3"/>
          <p:cNvSpPr/>
          <p:nvPr/>
        </p:nvSpPr>
        <p:spPr>
          <a:xfrm flipH="false" flipV="false" rot="0">
            <a:off x="585496" y="2313851"/>
            <a:ext cx="8079167" cy="6499993"/>
          </a:xfrm>
          <a:custGeom>
            <a:avLst/>
            <a:gdLst/>
            <a:ahLst/>
            <a:cxnLst/>
            <a:rect r="r" b="b" t="t" l="l"/>
            <a:pathLst>
              <a:path h="6499993" w="8079167">
                <a:moveTo>
                  <a:pt x="0" y="0"/>
                </a:moveTo>
                <a:lnTo>
                  <a:pt x="8079167" y="0"/>
                </a:lnTo>
                <a:lnTo>
                  <a:pt x="8079167" y="6499993"/>
                </a:lnTo>
                <a:lnTo>
                  <a:pt x="0" y="6499993"/>
                </a:lnTo>
                <a:lnTo>
                  <a:pt x="0" y="0"/>
                </a:lnTo>
                <a:close/>
              </a:path>
            </a:pathLst>
          </a:custGeom>
          <a:blipFill>
            <a:blip r:embed="rId2"/>
            <a:stretch>
              <a:fillRect l="0" t="0" r="0" b="0"/>
            </a:stretch>
          </a:blipFill>
        </p:spPr>
      </p:sp>
      <p:sp>
        <p:nvSpPr>
          <p:cNvPr name="TextBox 4" id="4"/>
          <p:cNvSpPr txBox="true"/>
          <p:nvPr/>
        </p:nvSpPr>
        <p:spPr>
          <a:xfrm rot="0">
            <a:off x="1028697" y="1000125"/>
            <a:ext cx="3236327" cy="406400"/>
          </a:xfrm>
          <a:prstGeom prst="rect">
            <a:avLst/>
          </a:prstGeom>
        </p:spPr>
        <p:txBody>
          <a:bodyPr anchor="t" rtlCol="false" tIns="0" lIns="0" bIns="0" rIns="0">
            <a:spAutoFit/>
          </a:bodyPr>
          <a:lstStyle/>
          <a:p>
            <a:pPr>
              <a:lnSpc>
                <a:spcPts val="3249"/>
              </a:lnSpc>
            </a:pPr>
            <a:r>
              <a:rPr lang="en-US" sz="2499" u="sng">
                <a:solidFill>
                  <a:srgbClr val="000000"/>
                </a:solidFill>
                <a:latin typeface="DM Sans"/>
                <a:hlinkClick r:id="rId3" action="ppaction://hlinksldjump"/>
              </a:rPr>
              <a:t>Back to Overview</a:t>
            </a:r>
          </a:p>
        </p:txBody>
      </p:sp>
      <p:grpSp>
        <p:nvGrpSpPr>
          <p:cNvPr name="Group 5" id="5"/>
          <p:cNvGrpSpPr/>
          <p:nvPr/>
        </p:nvGrpSpPr>
        <p:grpSpPr>
          <a:xfrm rot="0">
            <a:off x="10902626" y="1809834"/>
            <a:ext cx="5769052" cy="4203795"/>
            <a:chOff x="0" y="0"/>
            <a:chExt cx="7692069" cy="5605061"/>
          </a:xfrm>
        </p:grpSpPr>
        <p:sp>
          <p:nvSpPr>
            <p:cNvPr name="TextBox 6" id="6"/>
            <p:cNvSpPr txBox="true"/>
            <p:nvPr/>
          </p:nvSpPr>
          <p:spPr>
            <a:xfrm rot="0">
              <a:off x="0" y="-9525"/>
              <a:ext cx="7692069" cy="1838325"/>
            </a:xfrm>
            <a:prstGeom prst="rect">
              <a:avLst/>
            </a:prstGeom>
          </p:spPr>
          <p:txBody>
            <a:bodyPr anchor="t" rtlCol="false" tIns="0" lIns="0" bIns="0" rIns="0">
              <a:spAutoFit/>
            </a:bodyPr>
            <a:lstStyle/>
            <a:p>
              <a:pPr>
                <a:lnSpc>
                  <a:spcPts val="10800"/>
                </a:lnSpc>
                <a:spcBef>
                  <a:spcPct val="0"/>
                </a:spcBef>
              </a:pPr>
              <a:r>
                <a:rPr lang="en-US" sz="9000">
                  <a:solidFill>
                    <a:srgbClr val="000000"/>
                  </a:solidFill>
                  <a:latin typeface="DM Sans Bold"/>
                </a:rPr>
                <a:t>Results</a:t>
              </a:r>
            </a:p>
          </p:txBody>
        </p:sp>
        <p:sp>
          <p:nvSpPr>
            <p:cNvPr name="TextBox 7" id="7"/>
            <p:cNvSpPr txBox="true"/>
            <p:nvPr/>
          </p:nvSpPr>
          <p:spPr>
            <a:xfrm rot="0">
              <a:off x="0" y="2568639"/>
              <a:ext cx="7692069" cy="6191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DM Sans Bold"/>
                </a:rPr>
                <a:t>Polynomial Regression Model</a:t>
              </a:r>
            </a:p>
          </p:txBody>
        </p:sp>
        <p:sp>
          <p:nvSpPr>
            <p:cNvPr name="TextBox 8" id="8"/>
            <p:cNvSpPr txBox="true"/>
            <p:nvPr/>
          </p:nvSpPr>
          <p:spPr>
            <a:xfrm rot="0">
              <a:off x="0" y="3889502"/>
              <a:ext cx="7692069" cy="1715558"/>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DM Sans"/>
                </a:rPr>
                <a:t>model can capture non-linear relationships between variables by fitting a non-linear regression line</a:t>
              </a:r>
            </a:p>
          </p:txBody>
        </p:sp>
      </p:grpSp>
      <p:grpSp>
        <p:nvGrpSpPr>
          <p:cNvPr name="Group 9" id="9"/>
          <p:cNvGrpSpPr/>
          <p:nvPr/>
        </p:nvGrpSpPr>
        <p:grpSpPr>
          <a:xfrm rot="0">
            <a:off x="11632598" y="6658540"/>
            <a:ext cx="4309108" cy="1660965"/>
            <a:chOff x="0" y="0"/>
            <a:chExt cx="5745477" cy="2214620"/>
          </a:xfrm>
        </p:grpSpPr>
        <p:sp>
          <p:nvSpPr>
            <p:cNvPr name="TextBox 10" id="10"/>
            <p:cNvSpPr txBox="true"/>
            <p:nvPr/>
          </p:nvSpPr>
          <p:spPr>
            <a:xfrm rot="0">
              <a:off x="728763" y="-38100"/>
              <a:ext cx="5005503" cy="449444"/>
            </a:xfrm>
            <a:prstGeom prst="rect">
              <a:avLst/>
            </a:prstGeom>
          </p:spPr>
          <p:txBody>
            <a:bodyPr anchor="t" rtlCol="false" tIns="0" lIns="0" bIns="0" rIns="0">
              <a:spAutoFit/>
            </a:bodyPr>
            <a:lstStyle/>
            <a:p>
              <a:pPr algn="l">
                <a:lnSpc>
                  <a:spcPts val="2878"/>
                </a:lnSpc>
                <a:spcBef>
                  <a:spcPct val="0"/>
                </a:spcBef>
              </a:pPr>
              <a:r>
                <a:rPr lang="en-US" sz="2055">
                  <a:solidFill>
                    <a:srgbClr val="000000"/>
                  </a:solidFill>
                  <a:latin typeface="DM Sans Bold"/>
                </a:rPr>
                <a:t>MSE</a:t>
              </a:r>
              <a:r>
                <a:rPr lang="en-US" sz="2055">
                  <a:solidFill>
                    <a:srgbClr val="000000"/>
                  </a:solidFill>
                  <a:latin typeface="DM Sans"/>
                </a:rPr>
                <a:t>: 272514064.47355986</a:t>
              </a:r>
            </a:p>
          </p:txBody>
        </p:sp>
        <p:sp>
          <p:nvSpPr>
            <p:cNvPr name="TextBox 11" id="11"/>
            <p:cNvSpPr txBox="true"/>
            <p:nvPr/>
          </p:nvSpPr>
          <p:spPr>
            <a:xfrm rot="0">
              <a:off x="369987" y="582673"/>
              <a:ext cx="5005503" cy="449444"/>
            </a:xfrm>
            <a:prstGeom prst="rect">
              <a:avLst/>
            </a:prstGeom>
          </p:spPr>
          <p:txBody>
            <a:bodyPr anchor="t" rtlCol="false" tIns="0" lIns="0" bIns="0" rIns="0">
              <a:spAutoFit/>
            </a:bodyPr>
            <a:lstStyle/>
            <a:p>
              <a:pPr algn="ctr">
                <a:lnSpc>
                  <a:spcPts val="2878"/>
                </a:lnSpc>
                <a:spcBef>
                  <a:spcPct val="0"/>
                </a:spcBef>
              </a:pPr>
              <a:r>
                <a:rPr lang="en-US" sz="2055">
                  <a:solidFill>
                    <a:srgbClr val="000000"/>
                  </a:solidFill>
                  <a:latin typeface="DM Sans Bold"/>
                </a:rPr>
                <a:t>RMSE</a:t>
              </a:r>
              <a:r>
                <a:rPr lang="en-US" sz="2055">
                  <a:solidFill>
                    <a:srgbClr val="000000"/>
                  </a:solidFill>
                  <a:latin typeface="DM Sans"/>
                </a:rPr>
                <a:t>: 16508.000014343343</a:t>
              </a:r>
            </a:p>
          </p:txBody>
        </p:sp>
        <p:sp>
          <p:nvSpPr>
            <p:cNvPr name="TextBox 12" id="12"/>
            <p:cNvSpPr txBox="true"/>
            <p:nvPr/>
          </p:nvSpPr>
          <p:spPr>
            <a:xfrm rot="0">
              <a:off x="0" y="1203445"/>
              <a:ext cx="5745477" cy="413123"/>
            </a:xfrm>
            <a:prstGeom prst="rect">
              <a:avLst/>
            </a:prstGeom>
          </p:spPr>
          <p:txBody>
            <a:bodyPr anchor="t" rtlCol="false" tIns="0" lIns="0" bIns="0" rIns="0">
              <a:spAutoFit/>
            </a:bodyPr>
            <a:lstStyle/>
            <a:p>
              <a:pPr algn="ctr">
                <a:lnSpc>
                  <a:spcPts val="2675"/>
                </a:lnSpc>
                <a:spcBef>
                  <a:spcPct val="0"/>
                </a:spcBef>
              </a:pPr>
              <a:r>
                <a:rPr lang="en-US" sz="1911">
                  <a:solidFill>
                    <a:srgbClr val="000000"/>
                  </a:solidFill>
                  <a:latin typeface="DM Sans Bold"/>
                </a:rPr>
                <a:t>MAE</a:t>
              </a:r>
              <a:r>
                <a:rPr lang="en-US" sz="1911">
                  <a:solidFill>
                    <a:srgbClr val="000000"/>
                  </a:solidFill>
                  <a:latin typeface="DM Sans"/>
                </a:rPr>
                <a:t>: 7088.7856923732525</a:t>
              </a:r>
            </a:p>
          </p:txBody>
        </p:sp>
        <p:sp>
          <p:nvSpPr>
            <p:cNvPr name="TextBox 13" id="13"/>
            <p:cNvSpPr txBox="true"/>
            <p:nvPr/>
          </p:nvSpPr>
          <p:spPr>
            <a:xfrm rot="0">
              <a:off x="868689" y="1787896"/>
              <a:ext cx="4287951" cy="426724"/>
            </a:xfrm>
            <a:prstGeom prst="rect">
              <a:avLst/>
            </a:prstGeom>
          </p:spPr>
          <p:txBody>
            <a:bodyPr anchor="t" rtlCol="false" tIns="0" lIns="0" bIns="0" rIns="0">
              <a:spAutoFit/>
            </a:bodyPr>
            <a:lstStyle/>
            <a:p>
              <a:pPr algn="ctr">
                <a:lnSpc>
                  <a:spcPts val="2681"/>
                </a:lnSpc>
                <a:spcBef>
                  <a:spcPct val="0"/>
                </a:spcBef>
              </a:pPr>
              <a:r>
                <a:rPr lang="en-US" sz="1915">
                  <a:solidFill>
                    <a:srgbClr val="000000"/>
                  </a:solidFill>
                  <a:latin typeface="DM Sans Bold"/>
                </a:rPr>
                <a:t>R2</a:t>
              </a:r>
              <a:r>
                <a:rPr lang="en-US" sz="1915">
                  <a:solidFill>
                    <a:srgbClr val="000000"/>
                  </a:solidFill>
                  <a:latin typeface="DM Sans"/>
                </a:rPr>
                <a:t>: 0.9035775106874353</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4129724" y="0"/>
            <a:ext cx="10316847" cy="10488119"/>
          </a:xfrm>
          <a:custGeom>
            <a:avLst/>
            <a:gdLst/>
            <a:ahLst/>
            <a:cxnLst/>
            <a:rect r="r" b="b" t="t" l="l"/>
            <a:pathLst>
              <a:path h="10488119" w="10316847">
                <a:moveTo>
                  <a:pt x="0" y="0"/>
                </a:moveTo>
                <a:lnTo>
                  <a:pt x="10316848" y="0"/>
                </a:lnTo>
                <a:lnTo>
                  <a:pt x="10316848" y="10488119"/>
                </a:lnTo>
                <a:lnTo>
                  <a:pt x="0" y="10488119"/>
                </a:lnTo>
                <a:lnTo>
                  <a:pt x="0" y="0"/>
                </a:lnTo>
                <a:close/>
              </a:path>
            </a:pathLst>
          </a:custGeom>
          <a:blipFill>
            <a:blip r:embed="rId2">
              <a:alphaModFix amt="80000"/>
            </a:blip>
            <a:stretch>
              <a:fillRect l="-977" t="0" r="-26097" b="0"/>
            </a:stretch>
          </a:blipFill>
        </p:spPr>
      </p:sp>
      <p:sp>
        <p:nvSpPr>
          <p:cNvPr name="TextBox 3" id="3"/>
          <p:cNvSpPr txBox="true"/>
          <p:nvPr/>
        </p:nvSpPr>
        <p:spPr>
          <a:xfrm rot="0">
            <a:off x="8042111" y="1000125"/>
            <a:ext cx="3236327" cy="432356"/>
          </a:xfrm>
          <a:prstGeom prst="rect">
            <a:avLst/>
          </a:prstGeom>
        </p:spPr>
        <p:txBody>
          <a:bodyPr anchor="t" rtlCol="false" tIns="0" lIns="0" bIns="0" rIns="0">
            <a:spAutoFit/>
          </a:bodyPr>
          <a:lstStyle/>
          <a:p>
            <a:pPr>
              <a:lnSpc>
                <a:spcPts val="3509"/>
              </a:lnSpc>
            </a:pPr>
            <a:r>
              <a:rPr lang="en-US" sz="2699">
                <a:solidFill>
                  <a:srgbClr val="000000"/>
                </a:solidFill>
                <a:latin typeface="DM Sans"/>
              </a:rPr>
              <a:t>Let's head on to...</a:t>
            </a:r>
          </a:p>
        </p:txBody>
      </p:sp>
      <p:grpSp>
        <p:nvGrpSpPr>
          <p:cNvPr name="Group 4" id="4"/>
          <p:cNvGrpSpPr/>
          <p:nvPr/>
        </p:nvGrpSpPr>
        <p:grpSpPr>
          <a:xfrm rot="0">
            <a:off x="8042111" y="2267516"/>
            <a:ext cx="8743295" cy="5432998"/>
            <a:chOff x="0" y="0"/>
            <a:chExt cx="11657726" cy="7243997"/>
          </a:xfrm>
        </p:grpSpPr>
        <p:sp>
          <p:nvSpPr>
            <p:cNvPr name="TextBox 5" id="5"/>
            <p:cNvSpPr txBox="true"/>
            <p:nvPr/>
          </p:nvSpPr>
          <p:spPr>
            <a:xfrm rot="0">
              <a:off x="0" y="4495128"/>
              <a:ext cx="11657726" cy="13874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DM Sans"/>
                </a:rPr>
                <a:t>Locally deployed as of the moment.</a:t>
              </a:r>
            </a:p>
            <a:p>
              <a:pPr algn="l" marL="647700" indent="-323850" lvl="1">
                <a:lnSpc>
                  <a:spcPts val="4200"/>
                </a:lnSpc>
                <a:buFont typeface="Arial"/>
                <a:buChar char="•"/>
              </a:pPr>
              <a:r>
                <a:rPr lang="en-US" sz="3000">
                  <a:solidFill>
                    <a:srgbClr val="000000"/>
                  </a:solidFill>
                  <a:latin typeface="DM Sans"/>
                </a:rPr>
                <a:t>Built with Flask and HTML</a:t>
              </a:r>
            </a:p>
          </p:txBody>
        </p:sp>
        <p:sp>
          <p:nvSpPr>
            <p:cNvPr name="TextBox 6" id="6"/>
            <p:cNvSpPr txBox="true"/>
            <p:nvPr/>
          </p:nvSpPr>
          <p:spPr>
            <a:xfrm rot="0">
              <a:off x="0" y="6567732"/>
              <a:ext cx="11657726" cy="676265"/>
            </a:xfrm>
            <a:prstGeom prst="rect">
              <a:avLst/>
            </a:prstGeom>
          </p:spPr>
          <p:txBody>
            <a:bodyPr anchor="t" rtlCol="false" tIns="0" lIns="0" bIns="0" rIns="0">
              <a:spAutoFit/>
            </a:bodyPr>
            <a:lstStyle/>
            <a:p>
              <a:pPr algn="l">
                <a:lnSpc>
                  <a:spcPts val="4200"/>
                </a:lnSpc>
              </a:pPr>
            </a:p>
          </p:txBody>
        </p:sp>
        <p:sp>
          <p:nvSpPr>
            <p:cNvPr name="TextBox 7" id="7"/>
            <p:cNvSpPr txBox="true"/>
            <p:nvPr/>
          </p:nvSpPr>
          <p:spPr>
            <a:xfrm rot="0">
              <a:off x="0" y="9525"/>
              <a:ext cx="11657726" cy="3800475"/>
            </a:xfrm>
            <a:prstGeom prst="rect">
              <a:avLst/>
            </a:prstGeom>
          </p:spPr>
          <p:txBody>
            <a:bodyPr anchor="t" rtlCol="false" tIns="0" lIns="0" bIns="0" rIns="0">
              <a:spAutoFit/>
            </a:bodyPr>
            <a:lstStyle/>
            <a:p>
              <a:pPr>
                <a:lnSpc>
                  <a:spcPts val="11279"/>
                </a:lnSpc>
              </a:pPr>
              <a:r>
                <a:rPr lang="en-US" sz="9399">
                  <a:solidFill>
                    <a:srgbClr val="000000"/>
                  </a:solidFill>
                  <a:latin typeface="DM Sans Bold"/>
                </a:rPr>
                <a:t>Web App </a:t>
              </a:r>
            </a:p>
            <a:p>
              <a:pPr algn="l" marL="0" indent="0" lvl="0">
                <a:lnSpc>
                  <a:spcPts val="11279"/>
                </a:lnSpc>
                <a:spcBef>
                  <a:spcPct val="0"/>
                </a:spcBef>
              </a:pPr>
              <a:r>
                <a:rPr lang="en-US" sz="9399">
                  <a:solidFill>
                    <a:srgbClr val="000000"/>
                  </a:solidFill>
                  <a:latin typeface="DM Sans Bold"/>
                </a:rPr>
                <a:t>Demonstration</a:t>
              </a:r>
            </a:p>
          </p:txBody>
        </p:sp>
      </p:grpSp>
      <p:sp>
        <p:nvSpPr>
          <p:cNvPr name="Freeform 8" id="8"/>
          <p:cNvSpPr/>
          <p:nvPr/>
        </p:nvSpPr>
        <p:spPr>
          <a:xfrm flipH="false" flipV="false" rot="-6803204">
            <a:off x="-5328285" y="4670598"/>
            <a:ext cx="10173187" cy="10147754"/>
          </a:xfrm>
          <a:custGeom>
            <a:avLst/>
            <a:gdLst/>
            <a:ahLst/>
            <a:cxnLst/>
            <a:rect r="r" b="b" t="t" l="l"/>
            <a:pathLst>
              <a:path h="10147754" w="10173187">
                <a:moveTo>
                  <a:pt x="0" y="0"/>
                </a:moveTo>
                <a:lnTo>
                  <a:pt x="10173186" y="0"/>
                </a:lnTo>
                <a:lnTo>
                  <a:pt x="10173186" y="10147754"/>
                </a:lnTo>
                <a:lnTo>
                  <a:pt x="0" y="10147754"/>
                </a:lnTo>
                <a:lnTo>
                  <a:pt x="0" y="0"/>
                </a:lnTo>
                <a:close/>
              </a:path>
            </a:pathLst>
          </a:custGeom>
          <a:blipFill>
            <a:blip r:embed="rId3"/>
            <a:stretch>
              <a:fillRect l="0" t="0" r="0" b="0"/>
            </a:stretch>
          </a:blipFill>
        </p:spPr>
      </p:sp>
      <p:sp>
        <p:nvSpPr>
          <p:cNvPr name="Freeform 9" id="9"/>
          <p:cNvSpPr/>
          <p:nvPr/>
        </p:nvSpPr>
        <p:spPr>
          <a:xfrm flipH="false" flipV="false" rot="6155221">
            <a:off x="-3104897" y="-8360054"/>
            <a:ext cx="10173187" cy="10147754"/>
          </a:xfrm>
          <a:custGeom>
            <a:avLst/>
            <a:gdLst/>
            <a:ahLst/>
            <a:cxnLst/>
            <a:rect r="r" b="b" t="t" l="l"/>
            <a:pathLst>
              <a:path h="10147754" w="10173187">
                <a:moveTo>
                  <a:pt x="0" y="0"/>
                </a:moveTo>
                <a:lnTo>
                  <a:pt x="10173187" y="0"/>
                </a:lnTo>
                <a:lnTo>
                  <a:pt x="10173187" y="10147754"/>
                </a:lnTo>
                <a:lnTo>
                  <a:pt x="0" y="10147754"/>
                </a:lnTo>
                <a:lnTo>
                  <a:pt x="0" y="0"/>
                </a:lnTo>
                <a:close/>
              </a:path>
            </a:pathLst>
          </a:custGeom>
          <a:blipFill>
            <a:blip r:embed="rId3">
              <a:alphaModFix amt="75000"/>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4129724" y="0"/>
            <a:ext cx="10316847" cy="10488119"/>
          </a:xfrm>
          <a:custGeom>
            <a:avLst/>
            <a:gdLst/>
            <a:ahLst/>
            <a:cxnLst/>
            <a:rect r="r" b="b" t="t" l="l"/>
            <a:pathLst>
              <a:path h="10488119" w="10316847">
                <a:moveTo>
                  <a:pt x="0" y="0"/>
                </a:moveTo>
                <a:lnTo>
                  <a:pt x="10316848" y="0"/>
                </a:lnTo>
                <a:lnTo>
                  <a:pt x="10316848" y="10488119"/>
                </a:lnTo>
                <a:lnTo>
                  <a:pt x="0" y="10488119"/>
                </a:lnTo>
                <a:lnTo>
                  <a:pt x="0" y="0"/>
                </a:lnTo>
                <a:close/>
              </a:path>
            </a:pathLst>
          </a:custGeom>
          <a:blipFill>
            <a:blip r:embed="rId2">
              <a:alphaModFix amt="80000"/>
            </a:blip>
            <a:stretch>
              <a:fillRect l="-977" t="0" r="-26097" b="0"/>
            </a:stretch>
          </a:blipFill>
        </p:spPr>
      </p:sp>
      <p:sp>
        <p:nvSpPr>
          <p:cNvPr name="TextBox 3" id="3"/>
          <p:cNvSpPr txBox="true"/>
          <p:nvPr/>
        </p:nvSpPr>
        <p:spPr>
          <a:xfrm rot="0">
            <a:off x="8042111" y="1000125"/>
            <a:ext cx="3236327" cy="432356"/>
          </a:xfrm>
          <a:prstGeom prst="rect">
            <a:avLst/>
          </a:prstGeom>
        </p:spPr>
        <p:txBody>
          <a:bodyPr anchor="t" rtlCol="false" tIns="0" lIns="0" bIns="0" rIns="0">
            <a:spAutoFit/>
          </a:bodyPr>
          <a:lstStyle/>
          <a:p>
            <a:pPr>
              <a:lnSpc>
                <a:spcPts val="3509"/>
              </a:lnSpc>
            </a:pPr>
            <a:r>
              <a:rPr lang="en-US" sz="2699">
                <a:solidFill>
                  <a:srgbClr val="000000"/>
                </a:solidFill>
                <a:latin typeface="DM Sans"/>
              </a:rPr>
              <a:t>Let's head on to...</a:t>
            </a:r>
          </a:p>
        </p:txBody>
      </p:sp>
      <p:grpSp>
        <p:nvGrpSpPr>
          <p:cNvPr name="Group 4" id="4"/>
          <p:cNvGrpSpPr/>
          <p:nvPr/>
        </p:nvGrpSpPr>
        <p:grpSpPr>
          <a:xfrm rot="0">
            <a:off x="8051636" y="2427001"/>
            <a:ext cx="8743295" cy="5419035"/>
            <a:chOff x="0" y="0"/>
            <a:chExt cx="11657726" cy="7225380"/>
          </a:xfrm>
        </p:grpSpPr>
        <p:sp>
          <p:nvSpPr>
            <p:cNvPr name="TextBox 5" id="5"/>
            <p:cNvSpPr txBox="true"/>
            <p:nvPr/>
          </p:nvSpPr>
          <p:spPr>
            <a:xfrm rot="0">
              <a:off x="0" y="2599654"/>
              <a:ext cx="11657726" cy="3264323"/>
            </a:xfrm>
            <a:prstGeom prst="rect">
              <a:avLst/>
            </a:prstGeom>
          </p:spPr>
          <p:txBody>
            <a:bodyPr anchor="t" rtlCol="false" tIns="0" lIns="0" bIns="0" rIns="0">
              <a:spAutoFit/>
            </a:bodyPr>
            <a:lstStyle/>
            <a:p>
              <a:pPr marL="604521" indent="-302261" lvl="1">
                <a:lnSpc>
                  <a:spcPts val="3920"/>
                </a:lnSpc>
                <a:buFont typeface="Arial"/>
                <a:buChar char="•"/>
              </a:pPr>
              <a:r>
                <a:rPr lang="en-US" sz="2800">
                  <a:solidFill>
                    <a:srgbClr val="000000"/>
                  </a:solidFill>
                  <a:latin typeface="DM Sans"/>
                </a:rPr>
                <a:t>Studio A Corner Room 1 BR (240,000Php Rent)</a:t>
              </a:r>
            </a:p>
            <a:p>
              <a:pPr marL="604521" indent="-302261" lvl="1">
                <a:lnSpc>
                  <a:spcPts val="3920"/>
                </a:lnSpc>
                <a:buFont typeface="Arial"/>
                <a:buChar char="•"/>
              </a:pPr>
              <a:r>
                <a:rPr lang="en-US" sz="2800">
                  <a:solidFill>
                    <a:srgbClr val="000000"/>
                  </a:solidFill>
                  <a:latin typeface="DM Sans"/>
                </a:rPr>
                <a:t>Income = 480,000Php</a:t>
              </a:r>
            </a:p>
            <a:p>
              <a:pPr marL="604521" indent="-302261" lvl="1">
                <a:lnSpc>
                  <a:spcPts val="3920"/>
                </a:lnSpc>
                <a:buFont typeface="Arial"/>
                <a:buChar char="•"/>
              </a:pPr>
              <a:r>
                <a:rPr lang="en-US" sz="2800">
                  <a:solidFill>
                    <a:srgbClr val="000000"/>
                  </a:solidFill>
                  <a:latin typeface="DM Sans"/>
                </a:rPr>
                <a:t>Floor area = 30sqm</a:t>
              </a:r>
            </a:p>
            <a:p>
              <a:pPr marL="604521" indent="-302261" lvl="1">
                <a:lnSpc>
                  <a:spcPts val="3920"/>
                </a:lnSpc>
                <a:buFont typeface="Arial"/>
                <a:buChar char="•"/>
              </a:pPr>
              <a:r>
                <a:rPr lang="en-US" sz="2800">
                  <a:solidFill>
                    <a:srgbClr val="000000"/>
                  </a:solidFill>
                  <a:latin typeface="DM Sans"/>
                </a:rPr>
                <a:t>5 personal computers</a:t>
              </a:r>
            </a:p>
            <a:p>
              <a:pPr algn="l" marL="604521" indent="-302261" lvl="1">
                <a:lnSpc>
                  <a:spcPts val="3920"/>
                </a:lnSpc>
                <a:buFont typeface="Arial"/>
                <a:buChar char="•"/>
              </a:pPr>
              <a:r>
                <a:rPr lang="en-US" sz="2800">
                  <a:solidFill>
                    <a:srgbClr val="000000"/>
                  </a:solidFill>
                  <a:latin typeface="DM Sans"/>
                </a:rPr>
                <a:t>Own Faucet</a:t>
              </a:r>
            </a:p>
          </p:txBody>
        </p:sp>
        <p:sp>
          <p:nvSpPr>
            <p:cNvPr name="TextBox 6" id="6"/>
            <p:cNvSpPr txBox="true"/>
            <p:nvPr/>
          </p:nvSpPr>
          <p:spPr>
            <a:xfrm rot="0">
              <a:off x="0" y="6549105"/>
              <a:ext cx="11657726" cy="676275"/>
            </a:xfrm>
            <a:prstGeom prst="rect">
              <a:avLst/>
            </a:prstGeom>
          </p:spPr>
          <p:txBody>
            <a:bodyPr anchor="t" rtlCol="false" tIns="0" lIns="0" bIns="0" rIns="0">
              <a:spAutoFit/>
            </a:bodyPr>
            <a:lstStyle/>
            <a:p>
              <a:pPr algn="l">
                <a:lnSpc>
                  <a:spcPts val="4200"/>
                </a:lnSpc>
              </a:pPr>
              <a:r>
                <a:rPr lang="en-US" sz="3000">
                  <a:solidFill>
                    <a:srgbClr val="000000"/>
                  </a:solidFill>
                  <a:latin typeface="DM Sans"/>
                </a:rPr>
                <a:t>Expected: 280,000Php +</a:t>
              </a:r>
            </a:p>
          </p:txBody>
        </p:sp>
        <p:sp>
          <p:nvSpPr>
            <p:cNvPr name="TextBox 7" id="7"/>
            <p:cNvSpPr txBox="true"/>
            <p:nvPr/>
          </p:nvSpPr>
          <p:spPr>
            <a:xfrm rot="0">
              <a:off x="0" y="9525"/>
              <a:ext cx="11657726" cy="1895475"/>
            </a:xfrm>
            <a:prstGeom prst="rect">
              <a:avLst/>
            </a:prstGeom>
          </p:spPr>
          <p:txBody>
            <a:bodyPr anchor="t" rtlCol="false" tIns="0" lIns="0" bIns="0" rIns="0">
              <a:spAutoFit/>
            </a:bodyPr>
            <a:lstStyle/>
            <a:p>
              <a:pPr algn="l" marL="0" indent="0" lvl="0">
                <a:lnSpc>
                  <a:spcPts val="11279"/>
                </a:lnSpc>
                <a:spcBef>
                  <a:spcPct val="0"/>
                </a:spcBef>
              </a:pPr>
              <a:r>
                <a:rPr lang="en-US" sz="9399">
                  <a:solidFill>
                    <a:srgbClr val="000000"/>
                  </a:solidFill>
                  <a:latin typeface="DM Sans Bold"/>
                </a:rPr>
                <a:t>Demonstration</a:t>
              </a:r>
            </a:p>
          </p:txBody>
        </p:sp>
      </p:grpSp>
      <p:sp>
        <p:nvSpPr>
          <p:cNvPr name="Freeform 8" id="8"/>
          <p:cNvSpPr/>
          <p:nvPr/>
        </p:nvSpPr>
        <p:spPr>
          <a:xfrm flipH="false" flipV="false" rot="-6803204">
            <a:off x="-5328285" y="4670598"/>
            <a:ext cx="10173187" cy="10147754"/>
          </a:xfrm>
          <a:custGeom>
            <a:avLst/>
            <a:gdLst/>
            <a:ahLst/>
            <a:cxnLst/>
            <a:rect r="r" b="b" t="t" l="l"/>
            <a:pathLst>
              <a:path h="10147754" w="10173187">
                <a:moveTo>
                  <a:pt x="0" y="0"/>
                </a:moveTo>
                <a:lnTo>
                  <a:pt x="10173186" y="0"/>
                </a:lnTo>
                <a:lnTo>
                  <a:pt x="10173186" y="10147754"/>
                </a:lnTo>
                <a:lnTo>
                  <a:pt x="0" y="10147754"/>
                </a:lnTo>
                <a:lnTo>
                  <a:pt x="0" y="0"/>
                </a:lnTo>
                <a:close/>
              </a:path>
            </a:pathLst>
          </a:custGeom>
          <a:blipFill>
            <a:blip r:embed="rId3"/>
            <a:stretch>
              <a:fillRect l="0" t="0" r="0" b="0"/>
            </a:stretch>
          </a:blipFill>
        </p:spPr>
      </p:sp>
      <p:sp>
        <p:nvSpPr>
          <p:cNvPr name="Freeform 9" id="9"/>
          <p:cNvSpPr/>
          <p:nvPr/>
        </p:nvSpPr>
        <p:spPr>
          <a:xfrm flipH="false" flipV="false" rot="6155221">
            <a:off x="-3104897" y="-8360054"/>
            <a:ext cx="10173187" cy="10147754"/>
          </a:xfrm>
          <a:custGeom>
            <a:avLst/>
            <a:gdLst/>
            <a:ahLst/>
            <a:cxnLst/>
            <a:rect r="r" b="b" t="t" l="l"/>
            <a:pathLst>
              <a:path h="10147754" w="10173187">
                <a:moveTo>
                  <a:pt x="0" y="0"/>
                </a:moveTo>
                <a:lnTo>
                  <a:pt x="10173187" y="0"/>
                </a:lnTo>
                <a:lnTo>
                  <a:pt x="10173187" y="10147754"/>
                </a:lnTo>
                <a:lnTo>
                  <a:pt x="0" y="10147754"/>
                </a:lnTo>
                <a:lnTo>
                  <a:pt x="0" y="0"/>
                </a:lnTo>
                <a:close/>
              </a:path>
            </a:pathLst>
          </a:custGeom>
          <a:blipFill>
            <a:blip r:embed="rId3">
              <a:alphaModFix amt="75000"/>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4780159">
            <a:off x="3570387" y="-1491388"/>
            <a:ext cx="15529570" cy="15335451"/>
          </a:xfrm>
          <a:custGeom>
            <a:avLst/>
            <a:gdLst/>
            <a:ahLst/>
            <a:cxnLst/>
            <a:rect r="r" b="b" t="t" l="l"/>
            <a:pathLst>
              <a:path h="15335451" w="15529570">
                <a:moveTo>
                  <a:pt x="0" y="0"/>
                </a:moveTo>
                <a:lnTo>
                  <a:pt x="15529570" y="0"/>
                </a:lnTo>
                <a:lnTo>
                  <a:pt x="15529570" y="15335451"/>
                </a:lnTo>
                <a:lnTo>
                  <a:pt x="0" y="15335451"/>
                </a:lnTo>
                <a:lnTo>
                  <a:pt x="0" y="0"/>
                </a:lnTo>
                <a:close/>
              </a:path>
            </a:pathLst>
          </a:custGeom>
          <a:blipFill>
            <a:blip r:embed="rId2"/>
            <a:stretch>
              <a:fillRect l="0" t="0" r="0" b="0"/>
            </a:stretch>
          </a:blipFill>
        </p:spPr>
      </p:sp>
      <p:grpSp>
        <p:nvGrpSpPr>
          <p:cNvPr name="Group 3" id="3"/>
          <p:cNvGrpSpPr/>
          <p:nvPr/>
        </p:nvGrpSpPr>
        <p:grpSpPr>
          <a:xfrm rot="0">
            <a:off x="1480133" y="3383763"/>
            <a:ext cx="15327734" cy="3519473"/>
            <a:chOff x="0" y="0"/>
            <a:chExt cx="20436979" cy="4692631"/>
          </a:xfrm>
        </p:grpSpPr>
        <p:sp>
          <p:nvSpPr>
            <p:cNvPr name="TextBox 4" id="4"/>
            <p:cNvSpPr txBox="true"/>
            <p:nvPr/>
          </p:nvSpPr>
          <p:spPr>
            <a:xfrm rot="0">
              <a:off x="0" y="-9525"/>
              <a:ext cx="12839028" cy="18383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00000"/>
                  </a:solidFill>
                  <a:latin typeface="DM Sans Bold"/>
                </a:rPr>
                <a:t>Q&amp;A Session</a:t>
              </a:r>
            </a:p>
          </p:txBody>
        </p:sp>
        <p:sp>
          <p:nvSpPr>
            <p:cNvPr name="TextBox 5" id="5"/>
            <p:cNvSpPr txBox="true"/>
            <p:nvPr/>
          </p:nvSpPr>
          <p:spPr>
            <a:xfrm rot="0">
              <a:off x="0" y="4016356"/>
              <a:ext cx="12839028" cy="676275"/>
            </a:xfrm>
            <a:prstGeom prst="rect">
              <a:avLst/>
            </a:prstGeom>
          </p:spPr>
          <p:txBody>
            <a:bodyPr anchor="t" rtlCol="false" tIns="0" lIns="0" bIns="0" rIns="0">
              <a:spAutoFit/>
            </a:bodyPr>
            <a:lstStyle/>
            <a:p>
              <a:pPr>
                <a:lnSpc>
                  <a:spcPts val="4200"/>
                </a:lnSpc>
              </a:pPr>
              <a:r>
                <a:rPr lang="en-US" sz="3000">
                  <a:solidFill>
                    <a:srgbClr val="000000"/>
                  </a:solidFill>
                  <a:latin typeface="DM Sans"/>
                </a:rPr>
                <a:t>Thank you for listening!</a:t>
              </a:r>
            </a:p>
          </p:txBody>
        </p:sp>
        <p:sp>
          <p:nvSpPr>
            <p:cNvPr name="AutoShape 6" id="6"/>
            <p:cNvSpPr/>
            <p:nvPr/>
          </p:nvSpPr>
          <p:spPr>
            <a:xfrm rot="1068">
              <a:off x="1" y="2949565"/>
              <a:ext cx="20436976" cy="0"/>
            </a:xfrm>
            <a:prstGeom prst="line">
              <a:avLst/>
            </a:prstGeom>
            <a:ln cap="flat" w="12700">
              <a:solidFill>
                <a:srgbClr val="000000"/>
              </a:solidFill>
              <a:prstDash val="solid"/>
              <a:headEnd type="none" len="sm" w="sm"/>
              <a:tailEnd type="none" len="sm" w="sm"/>
            </a:ln>
          </p:spPr>
        </p:sp>
      </p:grpSp>
      <p:sp>
        <p:nvSpPr>
          <p:cNvPr name="TextBox 7" id="7"/>
          <p:cNvSpPr txBox="true"/>
          <p:nvPr/>
        </p:nvSpPr>
        <p:spPr>
          <a:xfrm rot="0">
            <a:off x="13571541" y="1359059"/>
            <a:ext cx="3236327" cy="406400"/>
          </a:xfrm>
          <a:prstGeom prst="rect">
            <a:avLst/>
          </a:prstGeom>
        </p:spPr>
        <p:txBody>
          <a:bodyPr anchor="t" rtlCol="false" tIns="0" lIns="0" bIns="0" rIns="0">
            <a:spAutoFit/>
          </a:bodyPr>
          <a:lstStyle/>
          <a:p>
            <a:pPr algn="r">
              <a:lnSpc>
                <a:spcPts val="3249"/>
              </a:lnSpc>
            </a:pPr>
            <a:r>
              <a:rPr lang="en-US" sz="2499" u="sng">
                <a:solidFill>
                  <a:srgbClr val="000000"/>
                </a:solidFill>
                <a:latin typeface="DM Sans"/>
                <a:hlinkClick r:id="rId3" action="ppaction://hlinksldjump"/>
              </a:rPr>
              <a:t>Back to Overview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11270559" y="-3540568"/>
            <a:ext cx="8291788" cy="8229600"/>
          </a:xfrm>
          <a:custGeom>
            <a:avLst/>
            <a:gdLst/>
            <a:ahLst/>
            <a:cxnLst/>
            <a:rect r="r" b="b" t="t" l="l"/>
            <a:pathLst>
              <a:path h="8229600" w="8291788">
                <a:moveTo>
                  <a:pt x="0" y="0"/>
                </a:moveTo>
                <a:lnTo>
                  <a:pt x="8291789" y="0"/>
                </a:lnTo>
                <a:lnTo>
                  <a:pt x="8291789" y="8229600"/>
                </a:lnTo>
                <a:lnTo>
                  <a:pt x="0" y="8229600"/>
                </a:lnTo>
                <a:lnTo>
                  <a:pt x="0" y="0"/>
                </a:lnTo>
                <a:close/>
              </a:path>
            </a:pathLst>
          </a:custGeom>
          <a:blipFill>
            <a:blip r:embed="rId2"/>
            <a:stretch>
              <a:fillRect l="0" t="0" r="0" b="0"/>
            </a:stretch>
          </a:blipFill>
        </p:spPr>
      </p:sp>
      <p:sp>
        <p:nvSpPr>
          <p:cNvPr name="TextBox 3" id="3"/>
          <p:cNvSpPr txBox="true"/>
          <p:nvPr/>
        </p:nvSpPr>
        <p:spPr>
          <a:xfrm rot="0">
            <a:off x="1409573" y="1459966"/>
            <a:ext cx="6024896" cy="13811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00000"/>
                </a:solidFill>
                <a:latin typeface="DM Sans Bold"/>
              </a:rPr>
              <a:t>Overview</a:t>
            </a:r>
          </a:p>
        </p:txBody>
      </p:sp>
      <p:sp>
        <p:nvSpPr>
          <p:cNvPr name="AutoShape 4" id="4"/>
          <p:cNvSpPr/>
          <p:nvPr/>
        </p:nvSpPr>
        <p:spPr>
          <a:xfrm rot="0">
            <a:off x="1409573" y="3629073"/>
            <a:ext cx="15115652" cy="0"/>
          </a:xfrm>
          <a:prstGeom prst="line">
            <a:avLst/>
          </a:prstGeom>
          <a:ln cap="flat" w="9525">
            <a:solidFill>
              <a:srgbClr val="000000"/>
            </a:solidFill>
            <a:prstDash val="solid"/>
            <a:headEnd type="none" len="sm" w="sm"/>
            <a:tailEnd type="none" len="sm" w="sm"/>
          </a:ln>
        </p:spPr>
      </p:sp>
      <p:grpSp>
        <p:nvGrpSpPr>
          <p:cNvPr name="Group 5" id="5"/>
          <p:cNvGrpSpPr/>
          <p:nvPr/>
        </p:nvGrpSpPr>
        <p:grpSpPr>
          <a:xfrm rot="0">
            <a:off x="1409573" y="3967773"/>
            <a:ext cx="11156733" cy="5290527"/>
            <a:chOff x="0" y="0"/>
            <a:chExt cx="14875644" cy="7054036"/>
          </a:xfrm>
        </p:grpSpPr>
        <p:sp>
          <p:nvSpPr>
            <p:cNvPr name="TextBox 6" id="6"/>
            <p:cNvSpPr txBox="true"/>
            <p:nvPr/>
          </p:nvSpPr>
          <p:spPr>
            <a:xfrm rot="0">
              <a:off x="0" y="-66675"/>
              <a:ext cx="14875644" cy="676275"/>
            </a:xfrm>
            <a:prstGeom prst="rect">
              <a:avLst/>
            </a:prstGeom>
          </p:spPr>
          <p:txBody>
            <a:bodyPr anchor="t" rtlCol="false" tIns="0" lIns="0" bIns="0" rIns="0">
              <a:spAutoFit/>
            </a:bodyPr>
            <a:lstStyle/>
            <a:p>
              <a:pPr marL="647700" indent="-323850" lvl="1">
                <a:lnSpc>
                  <a:spcPts val="4200"/>
                </a:lnSpc>
                <a:buFont typeface="Arial"/>
                <a:buChar char="•"/>
              </a:pPr>
              <a:r>
                <a:rPr lang="en-US" sz="3000" u="sng">
                  <a:solidFill>
                    <a:srgbClr val="000000"/>
                  </a:solidFill>
                  <a:latin typeface="DM Sans"/>
                  <a:hlinkClick r:id="rId3" action="ppaction://hlinksldjump"/>
                </a:rPr>
                <a:t>Introduction</a:t>
              </a:r>
            </a:p>
          </p:txBody>
        </p:sp>
        <p:sp>
          <p:nvSpPr>
            <p:cNvPr name="TextBox 7" id="7"/>
            <p:cNvSpPr txBox="true"/>
            <p:nvPr/>
          </p:nvSpPr>
          <p:spPr>
            <a:xfrm rot="0">
              <a:off x="0" y="852881"/>
              <a:ext cx="14875644" cy="676275"/>
            </a:xfrm>
            <a:prstGeom prst="rect">
              <a:avLst/>
            </a:prstGeom>
          </p:spPr>
          <p:txBody>
            <a:bodyPr anchor="t" rtlCol="false" tIns="0" lIns="0" bIns="0" rIns="0">
              <a:spAutoFit/>
            </a:bodyPr>
            <a:lstStyle/>
            <a:p>
              <a:pPr marL="647700" indent="-323850" lvl="1">
                <a:lnSpc>
                  <a:spcPts val="4200"/>
                </a:lnSpc>
                <a:buFont typeface="Arial"/>
                <a:buChar char="•"/>
              </a:pPr>
              <a:r>
                <a:rPr lang="en-US" sz="3000" u="sng">
                  <a:solidFill>
                    <a:srgbClr val="000000"/>
                  </a:solidFill>
                  <a:latin typeface="DM Sans"/>
                  <a:hlinkClick r:id="rId4" action="ppaction://hlinksldjump"/>
                </a:rPr>
                <a:t>Objectives</a:t>
              </a:r>
            </a:p>
          </p:txBody>
        </p:sp>
        <p:sp>
          <p:nvSpPr>
            <p:cNvPr name="TextBox 8" id="8"/>
            <p:cNvSpPr txBox="true"/>
            <p:nvPr/>
          </p:nvSpPr>
          <p:spPr>
            <a:xfrm rot="0">
              <a:off x="0" y="1772437"/>
              <a:ext cx="14875644" cy="676275"/>
            </a:xfrm>
            <a:prstGeom prst="rect">
              <a:avLst/>
            </a:prstGeom>
          </p:spPr>
          <p:txBody>
            <a:bodyPr anchor="t" rtlCol="false" tIns="0" lIns="0" bIns="0" rIns="0">
              <a:spAutoFit/>
            </a:bodyPr>
            <a:lstStyle/>
            <a:p>
              <a:pPr marL="647700" indent="-323850" lvl="1">
                <a:lnSpc>
                  <a:spcPts val="4200"/>
                </a:lnSpc>
                <a:buFont typeface="Arial"/>
                <a:buChar char="•"/>
              </a:pPr>
              <a:r>
                <a:rPr lang="en-US" sz="3000" u="sng">
                  <a:solidFill>
                    <a:srgbClr val="000000"/>
                  </a:solidFill>
                  <a:latin typeface="DM Sans"/>
                  <a:hlinkClick r:id="rId5" action="ppaction://hlinksldjump"/>
                </a:rPr>
                <a:t>Dataset</a:t>
              </a:r>
            </a:p>
          </p:txBody>
        </p:sp>
        <p:sp>
          <p:nvSpPr>
            <p:cNvPr name="TextBox 9" id="9"/>
            <p:cNvSpPr txBox="true"/>
            <p:nvPr/>
          </p:nvSpPr>
          <p:spPr>
            <a:xfrm rot="0">
              <a:off x="0" y="2697149"/>
              <a:ext cx="14875644" cy="676275"/>
            </a:xfrm>
            <a:prstGeom prst="rect">
              <a:avLst/>
            </a:prstGeom>
          </p:spPr>
          <p:txBody>
            <a:bodyPr anchor="t" rtlCol="false" tIns="0" lIns="0" bIns="0" rIns="0">
              <a:spAutoFit/>
            </a:bodyPr>
            <a:lstStyle/>
            <a:p>
              <a:pPr marL="647700" indent="-323850" lvl="1">
                <a:lnSpc>
                  <a:spcPts val="4200"/>
                </a:lnSpc>
                <a:buFont typeface="Arial"/>
                <a:buChar char="•"/>
              </a:pPr>
              <a:r>
                <a:rPr lang="en-US" sz="3000" u="sng">
                  <a:solidFill>
                    <a:srgbClr val="000000"/>
                  </a:solidFill>
                  <a:latin typeface="DM Sans"/>
                  <a:hlinkClick r:id="rId6" action="ppaction://hlinksldjump"/>
                </a:rPr>
                <a:t>Methodology</a:t>
              </a:r>
            </a:p>
          </p:txBody>
        </p:sp>
        <p:sp>
          <p:nvSpPr>
            <p:cNvPr name="TextBox 10" id="10"/>
            <p:cNvSpPr txBox="true"/>
            <p:nvPr/>
          </p:nvSpPr>
          <p:spPr>
            <a:xfrm rot="0">
              <a:off x="0" y="3611549"/>
              <a:ext cx="14875644" cy="676275"/>
            </a:xfrm>
            <a:prstGeom prst="rect">
              <a:avLst/>
            </a:prstGeom>
          </p:spPr>
          <p:txBody>
            <a:bodyPr anchor="t" rtlCol="false" tIns="0" lIns="0" bIns="0" rIns="0">
              <a:spAutoFit/>
            </a:bodyPr>
            <a:lstStyle/>
            <a:p>
              <a:pPr marL="1295400" indent="-431800" lvl="2">
                <a:lnSpc>
                  <a:spcPts val="4200"/>
                </a:lnSpc>
                <a:buFont typeface="Arial"/>
                <a:buChar char="⚬"/>
              </a:pPr>
              <a:r>
                <a:rPr lang="en-US" sz="3000">
                  <a:solidFill>
                    <a:srgbClr val="000000"/>
                  </a:solidFill>
                  <a:latin typeface="DM Sans"/>
                </a:rPr>
                <a:t>Feature Selection</a:t>
              </a:r>
            </a:p>
          </p:txBody>
        </p:sp>
        <p:sp>
          <p:nvSpPr>
            <p:cNvPr name="TextBox 11" id="11"/>
            <p:cNvSpPr txBox="true"/>
            <p:nvPr/>
          </p:nvSpPr>
          <p:spPr>
            <a:xfrm rot="0">
              <a:off x="0" y="5450661"/>
              <a:ext cx="14875644" cy="676275"/>
            </a:xfrm>
            <a:prstGeom prst="rect">
              <a:avLst/>
            </a:prstGeom>
          </p:spPr>
          <p:txBody>
            <a:bodyPr anchor="t" rtlCol="false" tIns="0" lIns="0" bIns="0" rIns="0">
              <a:spAutoFit/>
            </a:bodyPr>
            <a:lstStyle/>
            <a:p>
              <a:pPr marL="1295400" indent="-431800" lvl="2">
                <a:lnSpc>
                  <a:spcPts val="4200"/>
                </a:lnSpc>
                <a:buFont typeface="Arial"/>
                <a:buChar char="⚬"/>
              </a:pPr>
              <a:r>
                <a:rPr lang="en-US" sz="3000">
                  <a:solidFill>
                    <a:srgbClr val="000000"/>
                  </a:solidFill>
                  <a:latin typeface="DM Sans"/>
                </a:rPr>
                <a:t>Choosing Model</a:t>
              </a:r>
            </a:p>
          </p:txBody>
        </p:sp>
        <p:sp>
          <p:nvSpPr>
            <p:cNvPr name="TextBox 12" id="12"/>
            <p:cNvSpPr txBox="true"/>
            <p:nvPr/>
          </p:nvSpPr>
          <p:spPr>
            <a:xfrm rot="0">
              <a:off x="0" y="4531105"/>
              <a:ext cx="14875644" cy="676275"/>
            </a:xfrm>
            <a:prstGeom prst="rect">
              <a:avLst/>
            </a:prstGeom>
          </p:spPr>
          <p:txBody>
            <a:bodyPr anchor="t" rtlCol="false" tIns="0" lIns="0" bIns="0" rIns="0">
              <a:spAutoFit/>
            </a:bodyPr>
            <a:lstStyle/>
            <a:p>
              <a:pPr marL="1295400" indent="-431800" lvl="2">
                <a:lnSpc>
                  <a:spcPts val="4200"/>
                </a:lnSpc>
                <a:buFont typeface="Arial"/>
                <a:buChar char="⚬"/>
              </a:pPr>
              <a:r>
                <a:rPr lang="en-US" sz="3000">
                  <a:solidFill>
                    <a:srgbClr val="000000"/>
                  </a:solidFill>
                  <a:latin typeface="DM Sans"/>
                </a:rPr>
                <a:t>Training &amp; Testing</a:t>
              </a:r>
            </a:p>
          </p:txBody>
        </p:sp>
        <p:sp>
          <p:nvSpPr>
            <p:cNvPr name="TextBox 13" id="13"/>
            <p:cNvSpPr txBox="true"/>
            <p:nvPr/>
          </p:nvSpPr>
          <p:spPr>
            <a:xfrm rot="0">
              <a:off x="0" y="6377761"/>
              <a:ext cx="14875644" cy="676275"/>
            </a:xfrm>
            <a:prstGeom prst="rect">
              <a:avLst/>
            </a:prstGeom>
          </p:spPr>
          <p:txBody>
            <a:bodyPr anchor="t" rtlCol="false" tIns="0" lIns="0" bIns="0" rIns="0">
              <a:spAutoFit/>
            </a:bodyPr>
            <a:lstStyle/>
            <a:p>
              <a:pPr marL="647700" indent="-323850" lvl="1">
                <a:lnSpc>
                  <a:spcPts val="4200"/>
                </a:lnSpc>
                <a:buFont typeface="Arial"/>
                <a:buChar char="•"/>
              </a:pPr>
              <a:r>
                <a:rPr lang="en-US" sz="3000" u="sng">
                  <a:solidFill>
                    <a:srgbClr val="000000"/>
                  </a:solidFill>
                  <a:latin typeface="DM Sans"/>
                  <a:hlinkClick r:id="rId7" action="ppaction://hlinksldjump"/>
                </a:rPr>
                <a:t>Results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384591" cy="10287000"/>
          </a:xfrm>
          <a:custGeom>
            <a:avLst/>
            <a:gdLst/>
            <a:ahLst/>
            <a:cxnLst/>
            <a:rect r="r" b="b" t="t" l="l"/>
            <a:pathLst>
              <a:path h="10287000" w="6384591">
                <a:moveTo>
                  <a:pt x="0" y="0"/>
                </a:moveTo>
                <a:lnTo>
                  <a:pt x="6384591" y="0"/>
                </a:lnTo>
                <a:lnTo>
                  <a:pt x="6384591" y="10287000"/>
                </a:lnTo>
                <a:lnTo>
                  <a:pt x="0" y="10287000"/>
                </a:lnTo>
                <a:lnTo>
                  <a:pt x="0" y="0"/>
                </a:lnTo>
                <a:close/>
              </a:path>
            </a:pathLst>
          </a:custGeom>
          <a:blipFill>
            <a:blip r:embed="rId2"/>
            <a:stretch>
              <a:fillRect l="-70917" t="0" r="-70917" b="0"/>
            </a:stretch>
          </a:blipFill>
        </p:spPr>
      </p:sp>
      <p:sp>
        <p:nvSpPr>
          <p:cNvPr name="TextBox 3" id="3"/>
          <p:cNvSpPr txBox="true"/>
          <p:nvPr/>
        </p:nvSpPr>
        <p:spPr>
          <a:xfrm rot="0">
            <a:off x="8042111" y="1000125"/>
            <a:ext cx="3236327" cy="406400"/>
          </a:xfrm>
          <a:prstGeom prst="rect">
            <a:avLst/>
          </a:prstGeom>
        </p:spPr>
        <p:txBody>
          <a:bodyPr anchor="t" rtlCol="false" tIns="0" lIns="0" bIns="0" rIns="0">
            <a:spAutoFit/>
          </a:bodyPr>
          <a:lstStyle/>
          <a:p>
            <a:pPr>
              <a:lnSpc>
                <a:spcPts val="3249"/>
              </a:lnSpc>
            </a:pPr>
            <a:r>
              <a:rPr lang="en-US" sz="2499" u="sng">
                <a:solidFill>
                  <a:srgbClr val="000000"/>
                </a:solidFill>
                <a:latin typeface="DM Sans"/>
                <a:hlinkClick r:id="rId3" action="ppaction://hlinksldjump"/>
              </a:rPr>
              <a:t>Back to Overview</a:t>
            </a:r>
          </a:p>
        </p:txBody>
      </p:sp>
      <p:sp>
        <p:nvSpPr>
          <p:cNvPr name="TextBox 4" id="4"/>
          <p:cNvSpPr txBox="true"/>
          <p:nvPr/>
        </p:nvSpPr>
        <p:spPr>
          <a:xfrm rot="0">
            <a:off x="8042111" y="8931275"/>
            <a:ext cx="4778905" cy="327025"/>
          </a:xfrm>
          <a:prstGeom prst="rect">
            <a:avLst/>
          </a:prstGeom>
        </p:spPr>
        <p:txBody>
          <a:bodyPr anchor="t" rtlCol="false" tIns="0" lIns="0" bIns="0" rIns="0">
            <a:spAutoFit/>
          </a:bodyPr>
          <a:lstStyle/>
          <a:p>
            <a:pPr>
              <a:lnSpc>
                <a:spcPts val="2600"/>
              </a:lnSpc>
            </a:pPr>
            <a:r>
              <a:rPr lang="en-US" sz="2000">
                <a:solidFill>
                  <a:srgbClr val="000000"/>
                </a:solidFill>
                <a:latin typeface="DM Sans Italics"/>
              </a:rPr>
              <a:t>Source: Inquirer.net (March 2023)</a:t>
            </a:r>
          </a:p>
        </p:txBody>
      </p:sp>
      <p:grpSp>
        <p:nvGrpSpPr>
          <p:cNvPr name="Group 5" id="5"/>
          <p:cNvGrpSpPr/>
          <p:nvPr/>
        </p:nvGrpSpPr>
        <p:grpSpPr>
          <a:xfrm rot="0">
            <a:off x="8042111" y="2142835"/>
            <a:ext cx="8588369" cy="6080705"/>
            <a:chOff x="0" y="0"/>
            <a:chExt cx="11451159" cy="8107607"/>
          </a:xfrm>
        </p:grpSpPr>
        <p:sp>
          <p:nvSpPr>
            <p:cNvPr name="TextBox 6" id="6"/>
            <p:cNvSpPr txBox="true"/>
            <p:nvPr/>
          </p:nvSpPr>
          <p:spPr>
            <a:xfrm rot="0">
              <a:off x="0" y="2513929"/>
              <a:ext cx="11451159" cy="20986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DM Sans"/>
                </a:rPr>
                <a:t>Financial planning is key to achieving sustainable and good living conditions for families. </a:t>
              </a:r>
            </a:p>
          </p:txBody>
        </p:sp>
        <p:sp>
          <p:nvSpPr>
            <p:cNvPr name="TextBox 7" id="7"/>
            <p:cNvSpPr txBox="true"/>
            <p:nvPr/>
          </p:nvSpPr>
          <p:spPr>
            <a:xfrm rot="0">
              <a:off x="0" y="5297732"/>
              <a:ext cx="11451159" cy="28098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DM Sans"/>
                </a:rPr>
                <a:t>Some Filipinos still lack access to basic necessities like electricity and water. Policy makers need to make informed decisions to address this issue. </a:t>
              </a:r>
            </a:p>
          </p:txBody>
        </p:sp>
        <p:sp>
          <p:nvSpPr>
            <p:cNvPr name="TextBox 8" id="8"/>
            <p:cNvSpPr txBox="true"/>
            <p:nvPr/>
          </p:nvSpPr>
          <p:spPr>
            <a:xfrm rot="0">
              <a:off x="0" y="-9525"/>
              <a:ext cx="11451159" cy="1838325"/>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000000"/>
                  </a:solidFill>
                  <a:latin typeface="DM Sans Bold"/>
                </a:rPr>
                <a:t>Introduction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099003"/>
          </a:xfrm>
          <a:custGeom>
            <a:avLst/>
            <a:gdLst/>
            <a:ahLst/>
            <a:cxnLst/>
            <a:rect r="r" b="b" t="t" l="l"/>
            <a:pathLst>
              <a:path h="3099003" w="18288000">
                <a:moveTo>
                  <a:pt x="0" y="0"/>
                </a:moveTo>
                <a:lnTo>
                  <a:pt x="18288000" y="0"/>
                </a:lnTo>
                <a:lnTo>
                  <a:pt x="18288000" y="3099003"/>
                </a:lnTo>
                <a:lnTo>
                  <a:pt x="0" y="3099003"/>
                </a:lnTo>
                <a:lnTo>
                  <a:pt x="0" y="0"/>
                </a:lnTo>
                <a:close/>
              </a:path>
            </a:pathLst>
          </a:custGeom>
          <a:blipFill>
            <a:blip r:embed="rId2"/>
            <a:stretch>
              <a:fillRect l="0" t="-451935" r="0" b="-333806"/>
            </a:stretch>
          </a:blipFill>
        </p:spPr>
      </p:sp>
      <p:grpSp>
        <p:nvGrpSpPr>
          <p:cNvPr name="Group 3" id="3"/>
          <p:cNvGrpSpPr/>
          <p:nvPr/>
        </p:nvGrpSpPr>
        <p:grpSpPr>
          <a:xfrm rot="0">
            <a:off x="1276899" y="4447983"/>
            <a:ext cx="6760024" cy="1700287"/>
            <a:chOff x="0" y="0"/>
            <a:chExt cx="9013365" cy="2267049"/>
          </a:xfrm>
        </p:grpSpPr>
        <p:sp>
          <p:nvSpPr>
            <p:cNvPr name="TextBox 4" id="4"/>
            <p:cNvSpPr txBox="true"/>
            <p:nvPr/>
          </p:nvSpPr>
          <p:spPr>
            <a:xfrm rot="0">
              <a:off x="0" y="-9525"/>
              <a:ext cx="9013365" cy="1228725"/>
            </a:xfrm>
            <a:prstGeom prst="rect">
              <a:avLst/>
            </a:prstGeom>
          </p:spPr>
          <p:txBody>
            <a:bodyPr anchor="t" rtlCol="false" tIns="0" lIns="0" bIns="0" rIns="0">
              <a:spAutoFit/>
            </a:bodyPr>
            <a:lstStyle/>
            <a:p>
              <a:pPr>
                <a:lnSpc>
                  <a:spcPts val="7200"/>
                </a:lnSpc>
                <a:spcBef>
                  <a:spcPct val="0"/>
                </a:spcBef>
              </a:pPr>
              <a:r>
                <a:rPr lang="en-US" sz="6000">
                  <a:solidFill>
                    <a:srgbClr val="000000"/>
                  </a:solidFill>
                  <a:latin typeface="DM Sans Bold"/>
                </a:rPr>
                <a:t>Objectives</a:t>
              </a:r>
            </a:p>
          </p:txBody>
        </p:sp>
        <p:sp>
          <p:nvSpPr>
            <p:cNvPr name="TextBox 5" id="5"/>
            <p:cNvSpPr txBox="true"/>
            <p:nvPr/>
          </p:nvSpPr>
          <p:spPr>
            <a:xfrm rot="0">
              <a:off x="0" y="1734707"/>
              <a:ext cx="4315102" cy="532342"/>
            </a:xfrm>
            <a:prstGeom prst="rect">
              <a:avLst/>
            </a:prstGeom>
          </p:spPr>
          <p:txBody>
            <a:bodyPr anchor="t" rtlCol="false" tIns="0" lIns="0" bIns="0" rIns="0">
              <a:spAutoFit/>
            </a:bodyPr>
            <a:lstStyle/>
            <a:p>
              <a:pPr>
                <a:lnSpc>
                  <a:spcPts val="3249"/>
                </a:lnSpc>
              </a:pPr>
              <a:r>
                <a:rPr lang="en-US" sz="2499" u="sng">
                  <a:solidFill>
                    <a:srgbClr val="000000"/>
                  </a:solidFill>
                  <a:latin typeface="DM Sans"/>
                  <a:hlinkClick r:id="rId3" action="ppaction://hlinksldjump"/>
                </a:rPr>
                <a:t>Back to Overview</a:t>
              </a:r>
            </a:p>
          </p:txBody>
        </p:sp>
      </p:grpSp>
      <p:sp>
        <p:nvSpPr>
          <p:cNvPr name="TextBox 6" id="6"/>
          <p:cNvSpPr txBox="true"/>
          <p:nvPr/>
        </p:nvSpPr>
        <p:spPr>
          <a:xfrm rot="0">
            <a:off x="10408204" y="3569323"/>
            <a:ext cx="6602898" cy="1381125"/>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000000"/>
                </a:solidFill>
                <a:latin typeface="DM Sans Bold"/>
              </a:rPr>
              <a:t>One of the essential expenditures, particularly in our modern era, is housing, </a:t>
            </a:r>
            <a:r>
              <a:rPr lang="en-US" sz="3000">
                <a:solidFill>
                  <a:srgbClr val="000000"/>
                </a:solidFill>
                <a:latin typeface="DM Sans Bold"/>
              </a:rPr>
              <a:t>water, and electricity. </a:t>
            </a:r>
          </a:p>
        </p:txBody>
      </p:sp>
      <p:sp>
        <p:nvSpPr>
          <p:cNvPr name="TextBox 7" id="7"/>
          <p:cNvSpPr txBox="true"/>
          <p:nvPr/>
        </p:nvSpPr>
        <p:spPr>
          <a:xfrm rot="0">
            <a:off x="10408204" y="5379073"/>
            <a:ext cx="6602898" cy="39274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DM Sans"/>
              </a:rPr>
              <a:t>Develop a regression model that can predict housing and water </a:t>
            </a:r>
            <a:r>
              <a:rPr lang="en-US" sz="2499">
                <a:solidFill>
                  <a:srgbClr val="000000"/>
                </a:solidFill>
                <a:latin typeface="DM Sans"/>
              </a:rPr>
              <a:t>expenditure based on user information.</a:t>
            </a:r>
          </a:p>
          <a:p>
            <a:pPr>
              <a:lnSpc>
                <a:spcPts val="3499"/>
              </a:lnSpc>
            </a:pPr>
          </a:p>
          <a:p>
            <a:pPr marL="539749" indent="-269875" lvl="1">
              <a:lnSpc>
                <a:spcPts val="3499"/>
              </a:lnSpc>
              <a:buFont typeface="Arial"/>
              <a:buChar char="•"/>
            </a:pPr>
            <a:r>
              <a:rPr lang="en-US" sz="2499">
                <a:solidFill>
                  <a:srgbClr val="000000"/>
                </a:solidFill>
                <a:latin typeface="DM Sans"/>
              </a:rPr>
              <a:t>Achieving a model with low RMSE or R2 above 75%</a:t>
            </a:r>
          </a:p>
          <a:p>
            <a:pPr>
              <a:lnSpc>
                <a:spcPts val="3499"/>
              </a:lnSpc>
            </a:pPr>
          </a:p>
          <a:p>
            <a:pPr algn="l" marL="539749" indent="-269875" lvl="1">
              <a:lnSpc>
                <a:spcPts val="3499"/>
              </a:lnSpc>
              <a:buFont typeface="Arial"/>
              <a:buChar char="•"/>
            </a:pPr>
            <a:r>
              <a:rPr lang="en-US" sz="2499">
                <a:solidFill>
                  <a:srgbClr val="000000"/>
                </a:solidFill>
                <a:latin typeface="DM Sans"/>
              </a:rPr>
              <a:t>Create a web application integrated with the model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6048134">
            <a:off x="2014210" y="-2985758"/>
            <a:ext cx="15136400" cy="15644858"/>
          </a:xfrm>
          <a:custGeom>
            <a:avLst/>
            <a:gdLst/>
            <a:ahLst/>
            <a:cxnLst/>
            <a:rect r="r" b="b" t="t" l="l"/>
            <a:pathLst>
              <a:path h="15644858" w="15136400">
                <a:moveTo>
                  <a:pt x="15136400" y="0"/>
                </a:moveTo>
                <a:lnTo>
                  <a:pt x="0" y="0"/>
                </a:lnTo>
                <a:lnTo>
                  <a:pt x="0" y="15644858"/>
                </a:lnTo>
                <a:lnTo>
                  <a:pt x="15136400" y="15644858"/>
                </a:lnTo>
                <a:lnTo>
                  <a:pt x="15136400" y="0"/>
                </a:lnTo>
                <a:close/>
              </a:path>
            </a:pathLst>
          </a:custGeom>
          <a:blipFill>
            <a:blip r:embed="rId2"/>
            <a:stretch>
              <a:fillRect l="0" t="0" r="0" b="0"/>
            </a:stretch>
          </a:blipFill>
        </p:spPr>
      </p:sp>
      <p:sp>
        <p:nvSpPr>
          <p:cNvPr name="AutoShape 3" id="3"/>
          <p:cNvSpPr/>
          <p:nvPr/>
        </p:nvSpPr>
        <p:spPr>
          <a:xfrm rot="1008">
            <a:off x="1028698" y="3639800"/>
            <a:ext cx="16230601"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false" rot="0">
            <a:off x="9144000" y="5092949"/>
            <a:ext cx="8115303" cy="2648151"/>
          </a:xfrm>
          <a:custGeom>
            <a:avLst/>
            <a:gdLst/>
            <a:ahLst/>
            <a:cxnLst/>
            <a:rect r="r" b="b" t="t" l="l"/>
            <a:pathLst>
              <a:path h="2648151" w="8115303">
                <a:moveTo>
                  <a:pt x="0" y="0"/>
                </a:moveTo>
                <a:lnTo>
                  <a:pt x="8115303" y="0"/>
                </a:lnTo>
                <a:lnTo>
                  <a:pt x="8115303" y="2648151"/>
                </a:lnTo>
                <a:lnTo>
                  <a:pt x="0" y="2648151"/>
                </a:lnTo>
                <a:lnTo>
                  <a:pt x="0" y="0"/>
                </a:lnTo>
                <a:close/>
              </a:path>
            </a:pathLst>
          </a:custGeom>
          <a:blipFill>
            <a:blip r:embed="rId3"/>
            <a:stretch>
              <a:fillRect l="0" t="0" r="0" b="0"/>
            </a:stretch>
          </a:blipFill>
        </p:spPr>
      </p:sp>
      <p:sp>
        <p:nvSpPr>
          <p:cNvPr name="TextBox 5" id="5"/>
          <p:cNvSpPr txBox="true"/>
          <p:nvPr/>
        </p:nvSpPr>
        <p:spPr>
          <a:xfrm rot="0">
            <a:off x="1028699" y="1208088"/>
            <a:ext cx="7976732" cy="1381125"/>
          </a:xfrm>
          <a:prstGeom prst="rect">
            <a:avLst/>
          </a:prstGeom>
        </p:spPr>
        <p:txBody>
          <a:bodyPr anchor="t" rtlCol="false" tIns="0" lIns="0" bIns="0" rIns="0">
            <a:spAutoFit/>
          </a:bodyPr>
          <a:lstStyle/>
          <a:p>
            <a:pPr>
              <a:lnSpc>
                <a:spcPts val="10800"/>
              </a:lnSpc>
              <a:spcBef>
                <a:spcPct val="0"/>
              </a:spcBef>
            </a:pPr>
            <a:r>
              <a:rPr lang="en-US" sz="9000">
                <a:solidFill>
                  <a:srgbClr val="000000"/>
                </a:solidFill>
                <a:latin typeface="DM Sans Bold"/>
              </a:rPr>
              <a:t>Dataset</a:t>
            </a:r>
          </a:p>
        </p:txBody>
      </p:sp>
      <p:sp>
        <p:nvSpPr>
          <p:cNvPr name="TextBox 6" id="6"/>
          <p:cNvSpPr txBox="true"/>
          <p:nvPr/>
        </p:nvSpPr>
        <p:spPr>
          <a:xfrm rot="0">
            <a:off x="14022975" y="1685925"/>
            <a:ext cx="3236327" cy="406400"/>
          </a:xfrm>
          <a:prstGeom prst="rect">
            <a:avLst/>
          </a:prstGeom>
        </p:spPr>
        <p:txBody>
          <a:bodyPr anchor="t" rtlCol="false" tIns="0" lIns="0" bIns="0" rIns="0">
            <a:spAutoFit/>
          </a:bodyPr>
          <a:lstStyle/>
          <a:p>
            <a:pPr algn="r">
              <a:lnSpc>
                <a:spcPts val="3249"/>
              </a:lnSpc>
            </a:pPr>
            <a:r>
              <a:rPr lang="en-US" sz="2499" u="sng">
                <a:solidFill>
                  <a:srgbClr val="000000"/>
                </a:solidFill>
                <a:latin typeface="DM Sans"/>
                <a:hlinkClick r:id="rId4" action="ppaction://hlinksldjump"/>
              </a:rPr>
              <a:t>Back to Overview</a:t>
            </a:r>
          </a:p>
        </p:txBody>
      </p:sp>
      <p:sp>
        <p:nvSpPr>
          <p:cNvPr name="TextBox 7" id="7"/>
          <p:cNvSpPr txBox="true"/>
          <p:nvPr/>
        </p:nvSpPr>
        <p:spPr>
          <a:xfrm rot="0">
            <a:off x="2453476" y="4023502"/>
            <a:ext cx="4229208"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DM Sans Bold"/>
              </a:rPr>
              <a:t>FIES Dataset</a:t>
            </a:r>
          </a:p>
        </p:txBody>
      </p:sp>
      <p:sp>
        <p:nvSpPr>
          <p:cNvPr name="TextBox 8" id="8"/>
          <p:cNvSpPr txBox="true"/>
          <p:nvPr/>
        </p:nvSpPr>
        <p:spPr>
          <a:xfrm rot="0">
            <a:off x="1028697" y="5095875"/>
            <a:ext cx="4625759" cy="438764"/>
          </a:xfrm>
          <a:prstGeom prst="rect">
            <a:avLst/>
          </a:prstGeom>
        </p:spPr>
        <p:txBody>
          <a:bodyPr anchor="t" rtlCol="false" tIns="0" lIns="0" bIns="0" rIns="0">
            <a:spAutoFit/>
          </a:bodyPr>
          <a:lstStyle/>
          <a:p>
            <a:pPr algn="l" marL="561339" indent="-280669" lvl="1">
              <a:lnSpc>
                <a:spcPts val="3639"/>
              </a:lnSpc>
              <a:buFont typeface="Arial"/>
              <a:buChar char="•"/>
            </a:pPr>
            <a:r>
              <a:rPr lang="en-US" sz="2599">
                <a:solidFill>
                  <a:srgbClr val="000000"/>
                </a:solidFill>
                <a:latin typeface="DM Sans"/>
              </a:rPr>
              <a:t>41,544 Rows; 60 Columns</a:t>
            </a:r>
          </a:p>
        </p:txBody>
      </p:sp>
      <p:sp>
        <p:nvSpPr>
          <p:cNvPr name="Freeform 9" id="9"/>
          <p:cNvSpPr/>
          <p:nvPr/>
        </p:nvSpPr>
        <p:spPr>
          <a:xfrm flipH="false" flipV="false" rot="0">
            <a:off x="1028697" y="3965379"/>
            <a:ext cx="903641" cy="668695"/>
          </a:xfrm>
          <a:custGeom>
            <a:avLst/>
            <a:gdLst/>
            <a:ahLst/>
            <a:cxnLst/>
            <a:rect r="r" b="b" t="t" l="l"/>
            <a:pathLst>
              <a:path h="668695" w="903641">
                <a:moveTo>
                  <a:pt x="0" y="0"/>
                </a:moveTo>
                <a:lnTo>
                  <a:pt x="903642" y="0"/>
                </a:lnTo>
                <a:lnTo>
                  <a:pt x="903642" y="668695"/>
                </a:lnTo>
                <a:lnTo>
                  <a:pt x="0" y="6686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28700" y="5752993"/>
            <a:ext cx="7078766" cy="895942"/>
          </a:xfrm>
          <a:prstGeom prst="rect">
            <a:avLst/>
          </a:prstGeom>
        </p:spPr>
        <p:txBody>
          <a:bodyPr anchor="t" rtlCol="false" tIns="0" lIns="0" bIns="0" rIns="0">
            <a:spAutoFit/>
          </a:bodyPr>
          <a:lstStyle/>
          <a:p>
            <a:pPr algn="l" marL="561339" indent="-280669" lvl="1">
              <a:lnSpc>
                <a:spcPts val="3639"/>
              </a:lnSpc>
              <a:buFont typeface="Arial"/>
              <a:buChar char="•"/>
            </a:pPr>
            <a:r>
              <a:rPr lang="en-US" sz="2599">
                <a:solidFill>
                  <a:srgbClr val="000000"/>
                </a:solidFill>
                <a:latin typeface="DM Sans"/>
              </a:rPr>
              <a:t>Empty cells are found on irrelevant columns. No duplicate rows.</a:t>
            </a:r>
          </a:p>
        </p:txBody>
      </p:sp>
      <p:sp>
        <p:nvSpPr>
          <p:cNvPr name="TextBox 11" id="11"/>
          <p:cNvSpPr txBox="true"/>
          <p:nvPr/>
        </p:nvSpPr>
        <p:spPr>
          <a:xfrm rot="0">
            <a:off x="1028700" y="6867289"/>
            <a:ext cx="7078766" cy="438764"/>
          </a:xfrm>
          <a:prstGeom prst="rect">
            <a:avLst/>
          </a:prstGeom>
        </p:spPr>
        <p:txBody>
          <a:bodyPr anchor="t" rtlCol="false" tIns="0" lIns="0" bIns="0" rIns="0">
            <a:spAutoFit/>
          </a:bodyPr>
          <a:lstStyle/>
          <a:p>
            <a:pPr algn="l" marL="561339" indent="-280669" lvl="1">
              <a:lnSpc>
                <a:spcPts val="3639"/>
              </a:lnSpc>
              <a:buFont typeface="Arial"/>
              <a:buChar char="•"/>
            </a:pPr>
            <a:r>
              <a:rPr lang="en-US" sz="2599">
                <a:solidFill>
                  <a:srgbClr val="000000"/>
                </a:solidFill>
                <a:latin typeface="DM Sans"/>
              </a:rPr>
              <a:t>Most values are numerical</a:t>
            </a:r>
          </a:p>
        </p:txBody>
      </p:sp>
      <p:sp>
        <p:nvSpPr>
          <p:cNvPr name="TextBox 12" id="12"/>
          <p:cNvSpPr txBox="true"/>
          <p:nvPr/>
        </p:nvSpPr>
        <p:spPr>
          <a:xfrm rot="0">
            <a:off x="1028697" y="7525128"/>
            <a:ext cx="7976734" cy="1810299"/>
          </a:xfrm>
          <a:prstGeom prst="rect">
            <a:avLst/>
          </a:prstGeom>
        </p:spPr>
        <p:txBody>
          <a:bodyPr anchor="t" rtlCol="false" tIns="0" lIns="0" bIns="0" rIns="0">
            <a:spAutoFit/>
          </a:bodyPr>
          <a:lstStyle/>
          <a:p>
            <a:pPr algn="l" marL="561339" indent="-280669" lvl="1">
              <a:lnSpc>
                <a:spcPts val="3639"/>
              </a:lnSpc>
              <a:buFont typeface="Arial"/>
              <a:buChar char="•"/>
            </a:pPr>
            <a:r>
              <a:rPr lang="en-US" sz="2599">
                <a:solidFill>
                  <a:srgbClr val="000000"/>
                </a:solidFill>
                <a:latin typeface="DM Sans"/>
              </a:rPr>
              <a:t>Relevant string variables will be subjected to Categorical Data Encoding (e.g., Regions; Type of Building/House;  Main Source of Water Supply)</a:t>
            </a:r>
          </a:p>
        </p:txBody>
      </p:sp>
      <p:sp>
        <p:nvSpPr>
          <p:cNvPr name="TextBox 13" id="13"/>
          <p:cNvSpPr txBox="true"/>
          <p:nvPr/>
        </p:nvSpPr>
        <p:spPr>
          <a:xfrm rot="0">
            <a:off x="9768982" y="7693475"/>
            <a:ext cx="7229270" cy="895985"/>
          </a:xfrm>
          <a:prstGeom prst="rect">
            <a:avLst/>
          </a:prstGeom>
        </p:spPr>
        <p:txBody>
          <a:bodyPr anchor="t" rtlCol="false" tIns="0" lIns="0" bIns="0" rIns="0">
            <a:spAutoFit/>
          </a:bodyPr>
          <a:lstStyle/>
          <a:p>
            <a:pPr algn="l">
              <a:lnSpc>
                <a:spcPts val="3639"/>
              </a:lnSpc>
            </a:pPr>
            <a:r>
              <a:rPr lang="en-US" sz="2599">
                <a:solidFill>
                  <a:srgbClr val="000000"/>
                </a:solidFill>
                <a:latin typeface="DM Sans"/>
              </a:rPr>
              <a:t>https://www.kaggle.com/datasets/grosvenpaul/family-income-and-expenditure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true" flipV="false" rot="6048134">
            <a:off x="2014210" y="-2985758"/>
            <a:ext cx="15136400" cy="15644858"/>
          </a:xfrm>
          <a:custGeom>
            <a:avLst/>
            <a:gdLst/>
            <a:ahLst/>
            <a:cxnLst/>
            <a:rect r="r" b="b" t="t" l="l"/>
            <a:pathLst>
              <a:path h="15644858" w="15136400">
                <a:moveTo>
                  <a:pt x="15136400" y="0"/>
                </a:moveTo>
                <a:lnTo>
                  <a:pt x="0" y="0"/>
                </a:lnTo>
                <a:lnTo>
                  <a:pt x="0" y="15644858"/>
                </a:lnTo>
                <a:lnTo>
                  <a:pt x="15136400" y="15644858"/>
                </a:lnTo>
                <a:lnTo>
                  <a:pt x="15136400" y="0"/>
                </a:lnTo>
                <a:close/>
              </a:path>
            </a:pathLst>
          </a:custGeom>
          <a:blipFill>
            <a:blip r:embed="rId2"/>
            <a:stretch>
              <a:fillRect l="0" t="0" r="0" b="0"/>
            </a:stretch>
          </a:blipFill>
        </p:spPr>
      </p:sp>
      <p:sp>
        <p:nvSpPr>
          <p:cNvPr name="AutoShape 3" id="3"/>
          <p:cNvSpPr/>
          <p:nvPr/>
        </p:nvSpPr>
        <p:spPr>
          <a:xfrm rot="1008">
            <a:off x="1028698" y="3639800"/>
            <a:ext cx="16230601" cy="0"/>
          </a:xfrm>
          <a:prstGeom prst="line">
            <a:avLst/>
          </a:prstGeom>
          <a:ln cap="flat" w="9525">
            <a:solidFill>
              <a:srgbClr val="000000"/>
            </a:solidFill>
            <a:prstDash val="solid"/>
            <a:headEnd type="none" len="sm" w="sm"/>
            <a:tailEnd type="none" len="sm" w="sm"/>
          </a:ln>
        </p:spPr>
      </p:sp>
      <p:sp>
        <p:nvSpPr>
          <p:cNvPr name="TextBox 4" id="4"/>
          <p:cNvSpPr txBox="true"/>
          <p:nvPr/>
        </p:nvSpPr>
        <p:spPr>
          <a:xfrm rot="0">
            <a:off x="1028699" y="1208088"/>
            <a:ext cx="7976732" cy="1381125"/>
          </a:xfrm>
          <a:prstGeom prst="rect">
            <a:avLst/>
          </a:prstGeom>
        </p:spPr>
        <p:txBody>
          <a:bodyPr anchor="t" rtlCol="false" tIns="0" lIns="0" bIns="0" rIns="0">
            <a:spAutoFit/>
          </a:bodyPr>
          <a:lstStyle/>
          <a:p>
            <a:pPr>
              <a:lnSpc>
                <a:spcPts val="10800"/>
              </a:lnSpc>
              <a:spcBef>
                <a:spcPct val="0"/>
              </a:spcBef>
            </a:pPr>
            <a:r>
              <a:rPr lang="en-US" sz="9000">
                <a:solidFill>
                  <a:srgbClr val="000000"/>
                </a:solidFill>
                <a:latin typeface="DM Sans Bold"/>
              </a:rPr>
              <a:t>Dataset</a:t>
            </a:r>
          </a:p>
        </p:txBody>
      </p:sp>
      <p:sp>
        <p:nvSpPr>
          <p:cNvPr name="TextBox 5" id="5"/>
          <p:cNvSpPr txBox="true"/>
          <p:nvPr/>
        </p:nvSpPr>
        <p:spPr>
          <a:xfrm rot="0">
            <a:off x="14022975" y="1685925"/>
            <a:ext cx="3236327" cy="406400"/>
          </a:xfrm>
          <a:prstGeom prst="rect">
            <a:avLst/>
          </a:prstGeom>
        </p:spPr>
        <p:txBody>
          <a:bodyPr anchor="t" rtlCol="false" tIns="0" lIns="0" bIns="0" rIns="0">
            <a:spAutoFit/>
          </a:bodyPr>
          <a:lstStyle/>
          <a:p>
            <a:pPr algn="r">
              <a:lnSpc>
                <a:spcPts val="3249"/>
              </a:lnSpc>
            </a:pPr>
            <a:r>
              <a:rPr lang="en-US" sz="2499" u="sng">
                <a:solidFill>
                  <a:srgbClr val="000000"/>
                </a:solidFill>
                <a:latin typeface="DM Sans"/>
                <a:hlinkClick r:id="rId3" action="ppaction://hlinksldjump"/>
              </a:rPr>
              <a:t>Back to Overview</a:t>
            </a:r>
          </a:p>
        </p:txBody>
      </p:sp>
      <p:sp>
        <p:nvSpPr>
          <p:cNvPr name="TextBox 6" id="6"/>
          <p:cNvSpPr txBox="true"/>
          <p:nvPr/>
        </p:nvSpPr>
        <p:spPr>
          <a:xfrm rot="0">
            <a:off x="2361060" y="4023502"/>
            <a:ext cx="4229208" cy="5429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000000"/>
                </a:solidFill>
                <a:latin typeface="DM Sans Bold"/>
              </a:rPr>
              <a:t>FIES Dataset</a:t>
            </a:r>
          </a:p>
        </p:txBody>
      </p:sp>
      <p:sp>
        <p:nvSpPr>
          <p:cNvPr name="TextBox 7" id="7"/>
          <p:cNvSpPr txBox="true"/>
          <p:nvPr/>
        </p:nvSpPr>
        <p:spPr>
          <a:xfrm rot="0">
            <a:off x="1028700" y="5095875"/>
            <a:ext cx="6211963" cy="4222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DM Sans"/>
              </a:rPr>
              <a:t>Columns to be used as variables (15):</a:t>
            </a:r>
          </a:p>
        </p:txBody>
      </p:sp>
      <p:sp>
        <p:nvSpPr>
          <p:cNvPr name="Freeform 8" id="8"/>
          <p:cNvSpPr/>
          <p:nvPr/>
        </p:nvSpPr>
        <p:spPr>
          <a:xfrm flipH="false" flipV="false" rot="0">
            <a:off x="1028697" y="3965379"/>
            <a:ext cx="903641" cy="668695"/>
          </a:xfrm>
          <a:custGeom>
            <a:avLst/>
            <a:gdLst/>
            <a:ahLst/>
            <a:cxnLst/>
            <a:rect r="r" b="b" t="t" l="l"/>
            <a:pathLst>
              <a:path h="668695" w="903641">
                <a:moveTo>
                  <a:pt x="0" y="0"/>
                </a:moveTo>
                <a:lnTo>
                  <a:pt x="903642" y="0"/>
                </a:lnTo>
                <a:lnTo>
                  <a:pt x="903642" y="668695"/>
                </a:lnTo>
                <a:lnTo>
                  <a:pt x="0" y="6686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697" y="5784850"/>
            <a:ext cx="8115303" cy="3788473"/>
          </a:xfrm>
          <a:prstGeom prst="rect">
            <a:avLst/>
          </a:prstGeom>
        </p:spPr>
        <p:txBody>
          <a:bodyPr anchor="t" rtlCol="false" tIns="0" lIns="0" bIns="0" rIns="0">
            <a:spAutoFit/>
          </a:bodyPr>
          <a:lstStyle/>
          <a:p>
            <a:pPr marL="1165857" indent="-388619" lvl="2">
              <a:lnSpc>
                <a:spcPts val="3779"/>
              </a:lnSpc>
              <a:buFont typeface="Arial"/>
              <a:buChar char="⚬"/>
            </a:pPr>
            <a:r>
              <a:rPr lang="en-US" sz="2699">
                <a:solidFill>
                  <a:srgbClr val="000000"/>
                </a:solidFill>
                <a:latin typeface="DM Sans"/>
              </a:rPr>
              <a:t>Total Household Income; </a:t>
            </a:r>
          </a:p>
          <a:p>
            <a:pPr marL="1165857" indent="-388619" lvl="2">
              <a:lnSpc>
                <a:spcPts val="3779"/>
              </a:lnSpc>
              <a:buFont typeface="Arial"/>
              <a:buChar char="⚬"/>
            </a:pPr>
            <a:r>
              <a:rPr lang="en-US" sz="2699">
                <a:solidFill>
                  <a:srgbClr val="000000"/>
                </a:solidFill>
                <a:latin typeface="DM Sans"/>
              </a:rPr>
              <a:t>Region; </a:t>
            </a:r>
          </a:p>
          <a:p>
            <a:pPr marL="1165857" indent="-388619" lvl="2">
              <a:lnSpc>
                <a:spcPts val="3779"/>
              </a:lnSpc>
              <a:buFont typeface="Arial"/>
              <a:buChar char="⚬"/>
            </a:pPr>
            <a:r>
              <a:rPr lang="en-US" sz="2699">
                <a:solidFill>
                  <a:srgbClr val="000000"/>
                </a:solidFill>
                <a:latin typeface="DM Sans"/>
              </a:rPr>
              <a:t>Imputed House Rental Value; </a:t>
            </a:r>
          </a:p>
          <a:p>
            <a:pPr marL="1165857" indent="-388619" lvl="2">
              <a:lnSpc>
                <a:spcPts val="3779"/>
              </a:lnSpc>
              <a:buFont typeface="Arial"/>
              <a:buChar char="⚬"/>
            </a:pPr>
            <a:r>
              <a:rPr lang="en-US" sz="2699">
                <a:solidFill>
                  <a:srgbClr val="000000"/>
                </a:solidFill>
                <a:latin typeface="DM Sans"/>
              </a:rPr>
              <a:t>Total Number of Family Members; </a:t>
            </a:r>
          </a:p>
          <a:p>
            <a:pPr marL="1165857" indent="-388619" lvl="2">
              <a:lnSpc>
                <a:spcPts val="3779"/>
              </a:lnSpc>
              <a:buFont typeface="Arial"/>
              <a:buChar char="⚬"/>
            </a:pPr>
            <a:r>
              <a:rPr lang="en-US" sz="2699">
                <a:solidFill>
                  <a:srgbClr val="000000"/>
                </a:solidFill>
                <a:latin typeface="DM Sans"/>
              </a:rPr>
              <a:t>Type of Building/House;</a:t>
            </a:r>
          </a:p>
          <a:p>
            <a:pPr marL="1165857" indent="-388619" lvl="2">
              <a:lnSpc>
                <a:spcPts val="3779"/>
              </a:lnSpc>
              <a:buFont typeface="Arial"/>
              <a:buChar char="⚬"/>
            </a:pPr>
            <a:r>
              <a:rPr lang="en-US" sz="2699">
                <a:solidFill>
                  <a:srgbClr val="000000"/>
                </a:solidFill>
                <a:latin typeface="DM Sans"/>
              </a:rPr>
              <a:t> House Floor Area (sqm); </a:t>
            </a:r>
          </a:p>
          <a:p>
            <a:pPr marL="1165857" indent="-388619" lvl="2">
              <a:lnSpc>
                <a:spcPts val="3779"/>
              </a:lnSpc>
              <a:buFont typeface="Arial"/>
              <a:buChar char="⚬"/>
            </a:pPr>
            <a:r>
              <a:rPr lang="en-US" sz="2699">
                <a:solidFill>
                  <a:srgbClr val="000000"/>
                </a:solidFill>
                <a:latin typeface="DM Sans"/>
              </a:rPr>
              <a:t>House Age; </a:t>
            </a:r>
          </a:p>
          <a:p>
            <a:pPr algn="l">
              <a:lnSpc>
                <a:spcPts val="3779"/>
              </a:lnSpc>
            </a:pPr>
          </a:p>
        </p:txBody>
      </p:sp>
      <p:sp>
        <p:nvSpPr>
          <p:cNvPr name="TextBox 10" id="10"/>
          <p:cNvSpPr txBox="true"/>
          <p:nvPr/>
        </p:nvSpPr>
        <p:spPr>
          <a:xfrm rot="0">
            <a:off x="9144000" y="5784850"/>
            <a:ext cx="8115303" cy="4264651"/>
          </a:xfrm>
          <a:prstGeom prst="rect">
            <a:avLst/>
          </a:prstGeom>
        </p:spPr>
        <p:txBody>
          <a:bodyPr anchor="t" rtlCol="false" tIns="0" lIns="0" bIns="0" rIns="0">
            <a:spAutoFit/>
          </a:bodyPr>
          <a:lstStyle/>
          <a:p>
            <a:pPr marL="1165857" indent="-388619" lvl="2">
              <a:lnSpc>
                <a:spcPts val="3779"/>
              </a:lnSpc>
              <a:buFont typeface="Arial"/>
              <a:buChar char="⚬"/>
            </a:pPr>
            <a:r>
              <a:rPr lang="en-US" sz="2699">
                <a:solidFill>
                  <a:srgbClr val="000000"/>
                </a:solidFill>
                <a:latin typeface="DM Sans"/>
              </a:rPr>
              <a:t>Number of Bedrooms;</a:t>
            </a:r>
            <a:r>
              <a:rPr lang="en-US" sz="2699">
                <a:solidFill>
                  <a:srgbClr val="000000"/>
                </a:solidFill>
                <a:latin typeface="DM Sans"/>
              </a:rPr>
              <a:t> </a:t>
            </a:r>
          </a:p>
          <a:p>
            <a:pPr marL="1165857" indent="-388619" lvl="2">
              <a:lnSpc>
                <a:spcPts val="3779"/>
              </a:lnSpc>
              <a:buFont typeface="Arial"/>
              <a:buChar char="⚬"/>
            </a:pPr>
            <a:r>
              <a:rPr lang="en-US" sz="2699">
                <a:solidFill>
                  <a:srgbClr val="000000"/>
                </a:solidFill>
                <a:latin typeface="DM Sans"/>
              </a:rPr>
              <a:t>Dug Well; </a:t>
            </a:r>
          </a:p>
          <a:p>
            <a:pPr marL="1165857" indent="-388619" lvl="2">
              <a:lnSpc>
                <a:spcPts val="3779"/>
              </a:lnSpc>
              <a:buFont typeface="Arial"/>
              <a:buChar char="⚬"/>
            </a:pPr>
            <a:r>
              <a:rPr lang="en-US" sz="2699">
                <a:solidFill>
                  <a:srgbClr val="000000"/>
                </a:solidFill>
                <a:latin typeface="DM Sans"/>
              </a:rPr>
              <a:t>Number of CD/VCD/DVD; </a:t>
            </a:r>
          </a:p>
          <a:p>
            <a:pPr marL="1165857" indent="-388619" lvl="2">
              <a:lnSpc>
                <a:spcPts val="3779"/>
              </a:lnSpc>
              <a:buFont typeface="Arial"/>
              <a:buChar char="⚬"/>
            </a:pPr>
            <a:r>
              <a:rPr lang="en-US" sz="2699">
                <a:solidFill>
                  <a:srgbClr val="000000"/>
                </a:solidFill>
                <a:latin typeface="DM Sans"/>
              </a:rPr>
              <a:t>Number of Component Stereo Set;</a:t>
            </a:r>
          </a:p>
          <a:p>
            <a:pPr marL="1165857" indent="-388619" lvl="2">
              <a:lnSpc>
                <a:spcPts val="3779"/>
              </a:lnSpc>
              <a:buFont typeface="Arial"/>
              <a:buChar char="⚬"/>
            </a:pPr>
            <a:r>
              <a:rPr lang="en-US" sz="2699">
                <a:solidFill>
                  <a:srgbClr val="000000"/>
                </a:solidFill>
                <a:latin typeface="DM Sans"/>
              </a:rPr>
              <a:t>Number of Refrigerator/Freezer; </a:t>
            </a:r>
          </a:p>
          <a:p>
            <a:pPr marL="1165857" indent="-388619" lvl="2">
              <a:lnSpc>
                <a:spcPts val="3779"/>
              </a:lnSpc>
              <a:buFont typeface="Arial"/>
              <a:buChar char="⚬"/>
            </a:pPr>
            <a:r>
              <a:rPr lang="en-US" sz="2699">
                <a:solidFill>
                  <a:srgbClr val="000000"/>
                </a:solidFill>
                <a:latin typeface="DM Sans"/>
              </a:rPr>
              <a:t>Number of Washing Machine; </a:t>
            </a:r>
          </a:p>
          <a:p>
            <a:pPr marL="1165857" indent="-388619" lvl="2">
              <a:lnSpc>
                <a:spcPts val="3779"/>
              </a:lnSpc>
              <a:buFont typeface="Arial"/>
              <a:buChar char="⚬"/>
            </a:pPr>
            <a:r>
              <a:rPr lang="en-US" sz="2699">
                <a:solidFill>
                  <a:srgbClr val="000000"/>
                </a:solidFill>
                <a:latin typeface="DM Sans"/>
              </a:rPr>
              <a:t>Number of Airconditioner; </a:t>
            </a:r>
          </a:p>
          <a:p>
            <a:pPr marL="1165857" indent="-388619" lvl="2">
              <a:lnSpc>
                <a:spcPts val="3779"/>
              </a:lnSpc>
              <a:buFont typeface="Arial"/>
              <a:buChar char="⚬"/>
            </a:pPr>
            <a:r>
              <a:rPr lang="en-US" sz="2699">
                <a:solidFill>
                  <a:srgbClr val="000000"/>
                </a:solidFill>
                <a:latin typeface="DM Sans"/>
              </a:rPr>
              <a:t>Number of Personal Computer</a:t>
            </a:r>
          </a:p>
          <a:p>
            <a:pPr algn="l">
              <a:lnSpc>
                <a:spcPts val="377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2152296">
            <a:off x="10554543" y="-3785506"/>
            <a:ext cx="10173187" cy="10147754"/>
          </a:xfrm>
          <a:custGeom>
            <a:avLst/>
            <a:gdLst/>
            <a:ahLst/>
            <a:cxnLst/>
            <a:rect r="r" b="b" t="t" l="l"/>
            <a:pathLst>
              <a:path h="10147754" w="10173187">
                <a:moveTo>
                  <a:pt x="0" y="0"/>
                </a:moveTo>
                <a:lnTo>
                  <a:pt x="10173187" y="0"/>
                </a:lnTo>
                <a:lnTo>
                  <a:pt x="10173187" y="10147754"/>
                </a:lnTo>
                <a:lnTo>
                  <a:pt x="0" y="10147754"/>
                </a:lnTo>
                <a:lnTo>
                  <a:pt x="0" y="0"/>
                </a:lnTo>
                <a:close/>
              </a:path>
            </a:pathLst>
          </a:custGeom>
          <a:blipFill>
            <a:blip r:embed="rId3"/>
            <a:stretch>
              <a:fillRect l="0" t="0" r="0" b="0"/>
            </a:stretch>
          </a:blipFill>
        </p:spPr>
      </p:sp>
      <p:graphicFrame>
        <p:nvGraphicFramePr>
          <p:cNvPr name="Table 3" id="3"/>
          <p:cNvGraphicFramePr>
            <a:graphicFrameLocks noGrp="true"/>
          </p:cNvGraphicFramePr>
          <p:nvPr/>
        </p:nvGraphicFramePr>
        <p:xfrm>
          <a:off x="1028700" y="2735420"/>
          <a:ext cx="16230600" cy="7014364"/>
        </p:xfrm>
        <a:graphic>
          <a:graphicData uri="http://schemas.openxmlformats.org/drawingml/2006/table">
            <a:tbl>
              <a:tblPr/>
              <a:tblGrid>
                <a:gridCol w="4961981"/>
                <a:gridCol w="11268619"/>
              </a:tblGrid>
              <a:tr h="1334307">
                <a:tc>
                  <a:txBody>
                    <a:bodyPr anchor="t" rtlCol="false"/>
                    <a:lstStyle/>
                    <a:p>
                      <a:pPr algn="ctr">
                        <a:lnSpc>
                          <a:spcPts val="3079"/>
                        </a:lnSpc>
                        <a:defRPr/>
                      </a:pPr>
                      <a:r>
                        <a:rPr lang="en-US" sz="2199">
                          <a:solidFill>
                            <a:srgbClr val="000000"/>
                          </a:solidFill>
                          <a:latin typeface="DM Sans Bold"/>
                        </a:rPr>
                        <a:t>Cleaning Dataset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0D2EF"/>
                    </a:solidFill>
                  </a:tcPr>
                </a:tc>
                <a:tc>
                  <a:txBody>
                    <a:bodyPr anchor="t" rtlCol="false"/>
                    <a:lstStyle/>
                    <a:p>
                      <a:pPr algn="l" marL="474979" indent="-237490" lvl="1">
                        <a:lnSpc>
                          <a:spcPts val="3079"/>
                        </a:lnSpc>
                        <a:buFont typeface="Arial"/>
                        <a:buChar char="•"/>
                        <a:defRPr/>
                      </a:pPr>
                      <a:r>
                        <a:rPr lang="en-US" sz="2199">
                          <a:solidFill>
                            <a:srgbClr val="000000"/>
                          </a:solidFill>
                          <a:latin typeface="DM Sans"/>
                        </a:rPr>
                        <a:t>Handle Formatting - Typographical errors were corrected.</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DECED"/>
                    </a:solidFill>
                  </a:tcPr>
                </a:tc>
              </a:tr>
              <a:tr h="2172917">
                <a:tc>
                  <a:txBody>
                    <a:bodyPr anchor="t" rtlCol="false"/>
                    <a:lstStyle/>
                    <a:p>
                      <a:pPr algn="ctr">
                        <a:lnSpc>
                          <a:spcPts val="3079"/>
                        </a:lnSpc>
                        <a:defRPr/>
                      </a:pPr>
                      <a:r>
                        <a:rPr lang="en-US" sz="2199">
                          <a:solidFill>
                            <a:srgbClr val="FEFBF5"/>
                          </a:solidFill>
                          <a:latin typeface="DM Sans Bold"/>
                        </a:rPr>
                        <a:t>Feature Selection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6956A"/>
                    </a:solidFill>
                  </a:tcPr>
                </a:tc>
                <a:tc>
                  <a:txBody>
                    <a:bodyPr anchor="t" rtlCol="false"/>
                    <a:lstStyle/>
                    <a:p>
                      <a:pPr algn="l" marL="474979" indent="-237490" lvl="1">
                        <a:lnSpc>
                          <a:spcPts val="3079"/>
                        </a:lnSpc>
                        <a:buFont typeface="Arial"/>
                        <a:buChar char="•"/>
                        <a:defRPr/>
                      </a:pPr>
                      <a:r>
                        <a:rPr lang="en-US" sz="2199">
                          <a:solidFill>
                            <a:srgbClr val="000000"/>
                          </a:solidFill>
                          <a:latin typeface="DM Sans"/>
                        </a:rPr>
                        <a:t>Categorical Variables Encoding using Target Encoding.</a:t>
                      </a:r>
                      <a:endParaRPr lang="en-US" sz="1100"/>
                    </a:p>
                    <a:p>
                      <a:pPr marL="474979" indent="-237490" lvl="1">
                        <a:lnSpc>
                          <a:spcPts val="3079"/>
                        </a:lnSpc>
                        <a:buFont typeface="Arial"/>
                        <a:buChar char="•"/>
                      </a:pPr>
                      <a:r>
                        <a:rPr lang="en-US" sz="2199">
                          <a:solidFill>
                            <a:srgbClr val="000000"/>
                          </a:solidFill>
                          <a:latin typeface="DM Sans"/>
                        </a:rPr>
                        <a:t>No initial features were highly correlated so none were dropped.</a:t>
                      </a:r>
                    </a:p>
                    <a:p>
                      <a:pPr marL="474979" indent="-237490" lvl="1">
                        <a:lnSpc>
                          <a:spcPts val="3079"/>
                        </a:lnSpc>
                        <a:buFont typeface="Arial"/>
                        <a:buChar char="•"/>
                      </a:pPr>
                      <a:r>
                        <a:rPr lang="en-US" sz="2199">
                          <a:solidFill>
                            <a:srgbClr val="000000"/>
                          </a:solidFill>
                          <a:latin typeface="DM Sans"/>
                        </a:rPr>
                        <a:t>Sequential Feature Selector from mlxtend library</a:t>
                      </a: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DECED"/>
                    </a:solidFill>
                  </a:tcPr>
                </a:tc>
              </a:tr>
              <a:tr h="1753570">
                <a:tc>
                  <a:txBody>
                    <a:bodyPr anchor="t" rtlCol="false"/>
                    <a:lstStyle/>
                    <a:p>
                      <a:pPr algn="ctr">
                        <a:lnSpc>
                          <a:spcPts val="3079"/>
                        </a:lnSpc>
                        <a:defRPr/>
                      </a:pPr>
                      <a:r>
                        <a:rPr lang="en-US" sz="2199">
                          <a:solidFill>
                            <a:srgbClr val="000000"/>
                          </a:solidFill>
                          <a:latin typeface="DM Sans Bold"/>
                        </a:rPr>
                        <a:t>Training &amp; Testing</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0D2EF"/>
                    </a:solidFill>
                  </a:tcPr>
                </a:tc>
                <a:tc>
                  <a:txBody>
                    <a:bodyPr anchor="t" rtlCol="false"/>
                    <a:lstStyle/>
                    <a:p>
                      <a:pPr algn="l" marL="474979" indent="-237490" lvl="1">
                        <a:lnSpc>
                          <a:spcPts val="3079"/>
                        </a:lnSpc>
                        <a:buFont typeface="Arial"/>
                        <a:buChar char="•"/>
                        <a:defRPr/>
                      </a:pPr>
                      <a:r>
                        <a:rPr lang="en-US" sz="2199">
                          <a:solidFill>
                            <a:srgbClr val="000000"/>
                          </a:solidFill>
                          <a:latin typeface="DM Sans"/>
                        </a:rPr>
                        <a:t>Split Training (70%) and Testing Data (30%)</a:t>
                      </a:r>
                      <a:endParaRPr lang="en-US" sz="1100"/>
                    </a:p>
                    <a:p>
                      <a:pPr>
                        <a:lnSpc>
                          <a:spcPts val="3079"/>
                        </a:lnSpc>
                      </a:pP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DECED"/>
                    </a:solidFill>
                  </a:tcPr>
                </a:tc>
              </a:tr>
              <a:tr h="1753570">
                <a:tc>
                  <a:txBody>
                    <a:bodyPr anchor="t" rtlCol="false"/>
                    <a:lstStyle/>
                    <a:p>
                      <a:pPr algn="ctr">
                        <a:lnSpc>
                          <a:spcPts val="3079"/>
                        </a:lnSpc>
                        <a:defRPr/>
                      </a:pPr>
                      <a:r>
                        <a:rPr lang="en-US" sz="2199">
                          <a:solidFill>
                            <a:srgbClr val="FEFBF5"/>
                          </a:solidFill>
                          <a:latin typeface="DM Sans Bold"/>
                        </a:rPr>
                        <a:t>Choosing the Model</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6956A"/>
                    </a:solidFill>
                  </a:tcPr>
                </a:tc>
                <a:tc>
                  <a:txBody>
                    <a:bodyPr anchor="t" rtlCol="false"/>
                    <a:lstStyle/>
                    <a:p>
                      <a:pPr algn="l" marL="474979" indent="-237490" lvl="1">
                        <a:lnSpc>
                          <a:spcPts val="3079"/>
                        </a:lnSpc>
                        <a:buFont typeface="Arial"/>
                        <a:buChar char="•"/>
                        <a:defRPr/>
                      </a:pPr>
                      <a:r>
                        <a:rPr lang="en-US" sz="2199">
                          <a:solidFill>
                            <a:srgbClr val="000000"/>
                          </a:solidFill>
                          <a:latin typeface="DM Sans"/>
                        </a:rPr>
                        <a:t>Comparing metrics of 5 different regression models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DECED"/>
                    </a:solidFill>
                  </a:tcPr>
                </a:tc>
              </a:tr>
            </a:tbl>
          </a:graphicData>
        </a:graphic>
      </p:graphicFrame>
      <p:sp>
        <p:nvSpPr>
          <p:cNvPr name="TextBox 4" id="4"/>
          <p:cNvSpPr txBox="true"/>
          <p:nvPr/>
        </p:nvSpPr>
        <p:spPr>
          <a:xfrm rot="0">
            <a:off x="1028697" y="1019175"/>
            <a:ext cx="7976732" cy="1381125"/>
          </a:xfrm>
          <a:prstGeom prst="rect">
            <a:avLst/>
          </a:prstGeom>
        </p:spPr>
        <p:txBody>
          <a:bodyPr anchor="t" rtlCol="false" tIns="0" lIns="0" bIns="0" rIns="0">
            <a:spAutoFit/>
          </a:bodyPr>
          <a:lstStyle/>
          <a:p>
            <a:pPr>
              <a:lnSpc>
                <a:spcPts val="10800"/>
              </a:lnSpc>
              <a:spcBef>
                <a:spcPct val="0"/>
              </a:spcBef>
            </a:pPr>
            <a:r>
              <a:rPr lang="en-US" sz="9000">
                <a:solidFill>
                  <a:srgbClr val="000000"/>
                </a:solidFill>
                <a:latin typeface="DM Sans Bold"/>
              </a:rPr>
              <a:t>Methodology</a:t>
            </a:r>
          </a:p>
        </p:txBody>
      </p:sp>
      <p:sp>
        <p:nvSpPr>
          <p:cNvPr name="TextBox 5" id="5"/>
          <p:cNvSpPr txBox="true"/>
          <p:nvPr/>
        </p:nvSpPr>
        <p:spPr>
          <a:xfrm rot="0">
            <a:off x="14022973" y="1497012"/>
            <a:ext cx="3236327" cy="406400"/>
          </a:xfrm>
          <a:prstGeom prst="rect">
            <a:avLst/>
          </a:prstGeom>
        </p:spPr>
        <p:txBody>
          <a:bodyPr anchor="t" rtlCol="false" tIns="0" lIns="0" bIns="0" rIns="0">
            <a:spAutoFit/>
          </a:bodyPr>
          <a:lstStyle/>
          <a:p>
            <a:pPr algn="r">
              <a:lnSpc>
                <a:spcPts val="3249"/>
              </a:lnSpc>
            </a:pPr>
            <a:r>
              <a:rPr lang="en-US" sz="2499" u="sng">
                <a:solidFill>
                  <a:srgbClr val="000000"/>
                </a:solidFill>
                <a:latin typeface="DM Sans"/>
                <a:hlinkClick r:id="rId4" action="ppaction://hlinksldjump"/>
              </a:rPr>
              <a:t>Back to Overview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2152296">
            <a:off x="10554543" y="-3785506"/>
            <a:ext cx="10173187" cy="10147754"/>
          </a:xfrm>
          <a:custGeom>
            <a:avLst/>
            <a:gdLst/>
            <a:ahLst/>
            <a:cxnLst/>
            <a:rect r="r" b="b" t="t" l="l"/>
            <a:pathLst>
              <a:path h="10147754" w="10173187">
                <a:moveTo>
                  <a:pt x="0" y="0"/>
                </a:moveTo>
                <a:lnTo>
                  <a:pt x="10173187" y="0"/>
                </a:lnTo>
                <a:lnTo>
                  <a:pt x="10173187" y="10147754"/>
                </a:lnTo>
                <a:lnTo>
                  <a:pt x="0" y="10147754"/>
                </a:lnTo>
                <a:lnTo>
                  <a:pt x="0" y="0"/>
                </a:lnTo>
                <a:close/>
              </a:path>
            </a:pathLst>
          </a:custGeom>
          <a:blipFill>
            <a:blip r:embed="rId2"/>
            <a:stretch>
              <a:fillRect l="0" t="0" r="0" b="0"/>
            </a:stretch>
          </a:blipFill>
        </p:spPr>
      </p:sp>
      <p:sp>
        <p:nvSpPr>
          <p:cNvPr name="Freeform 3" id="3"/>
          <p:cNvSpPr/>
          <p:nvPr/>
        </p:nvSpPr>
        <p:spPr>
          <a:xfrm flipH="false" flipV="false" rot="0">
            <a:off x="247860" y="4140917"/>
            <a:ext cx="8896140" cy="4053260"/>
          </a:xfrm>
          <a:custGeom>
            <a:avLst/>
            <a:gdLst/>
            <a:ahLst/>
            <a:cxnLst/>
            <a:rect r="r" b="b" t="t" l="l"/>
            <a:pathLst>
              <a:path h="4053260" w="8896140">
                <a:moveTo>
                  <a:pt x="0" y="0"/>
                </a:moveTo>
                <a:lnTo>
                  <a:pt x="8896140" y="0"/>
                </a:lnTo>
                <a:lnTo>
                  <a:pt x="8896140" y="4053259"/>
                </a:lnTo>
                <a:lnTo>
                  <a:pt x="0" y="4053259"/>
                </a:lnTo>
                <a:lnTo>
                  <a:pt x="0" y="0"/>
                </a:lnTo>
                <a:close/>
              </a:path>
            </a:pathLst>
          </a:custGeom>
          <a:blipFill>
            <a:blip r:embed="rId3"/>
            <a:stretch>
              <a:fillRect l="0" t="-26384" r="0" b="-199244"/>
            </a:stretch>
          </a:blipFill>
        </p:spPr>
      </p:sp>
      <p:sp>
        <p:nvSpPr>
          <p:cNvPr name="Freeform 4" id="4"/>
          <p:cNvSpPr/>
          <p:nvPr/>
        </p:nvSpPr>
        <p:spPr>
          <a:xfrm flipH="false" flipV="false" rot="0">
            <a:off x="9517389" y="4140917"/>
            <a:ext cx="8380187" cy="4053260"/>
          </a:xfrm>
          <a:custGeom>
            <a:avLst/>
            <a:gdLst/>
            <a:ahLst/>
            <a:cxnLst/>
            <a:rect r="r" b="b" t="t" l="l"/>
            <a:pathLst>
              <a:path h="4053260" w="8380187">
                <a:moveTo>
                  <a:pt x="0" y="0"/>
                </a:moveTo>
                <a:lnTo>
                  <a:pt x="8380188" y="0"/>
                </a:lnTo>
                <a:lnTo>
                  <a:pt x="8380188" y="4053259"/>
                </a:lnTo>
                <a:lnTo>
                  <a:pt x="0" y="4053259"/>
                </a:lnTo>
                <a:lnTo>
                  <a:pt x="0" y="0"/>
                </a:lnTo>
                <a:close/>
              </a:path>
            </a:pathLst>
          </a:custGeom>
          <a:blipFill>
            <a:blip r:embed="rId3"/>
            <a:stretch>
              <a:fillRect l="0" t="-112422" r="0" b="-94320"/>
            </a:stretch>
          </a:blipFill>
        </p:spPr>
      </p:sp>
      <p:sp>
        <p:nvSpPr>
          <p:cNvPr name="TextBox 5" id="5"/>
          <p:cNvSpPr txBox="true"/>
          <p:nvPr/>
        </p:nvSpPr>
        <p:spPr>
          <a:xfrm rot="0">
            <a:off x="1028697" y="1019175"/>
            <a:ext cx="7976732" cy="1381125"/>
          </a:xfrm>
          <a:prstGeom prst="rect">
            <a:avLst/>
          </a:prstGeom>
        </p:spPr>
        <p:txBody>
          <a:bodyPr anchor="t" rtlCol="false" tIns="0" lIns="0" bIns="0" rIns="0">
            <a:spAutoFit/>
          </a:bodyPr>
          <a:lstStyle/>
          <a:p>
            <a:pPr>
              <a:lnSpc>
                <a:spcPts val="10800"/>
              </a:lnSpc>
              <a:spcBef>
                <a:spcPct val="0"/>
              </a:spcBef>
            </a:pPr>
            <a:r>
              <a:rPr lang="en-US" sz="9000">
                <a:solidFill>
                  <a:srgbClr val="000000"/>
                </a:solidFill>
                <a:latin typeface="DM Sans Bold"/>
              </a:rPr>
              <a:t>Methodology</a:t>
            </a:r>
          </a:p>
        </p:txBody>
      </p:sp>
      <p:sp>
        <p:nvSpPr>
          <p:cNvPr name="TextBox 6" id="6"/>
          <p:cNvSpPr txBox="true"/>
          <p:nvPr/>
        </p:nvSpPr>
        <p:spPr>
          <a:xfrm rot="0">
            <a:off x="14022973" y="1497012"/>
            <a:ext cx="3236327" cy="406400"/>
          </a:xfrm>
          <a:prstGeom prst="rect">
            <a:avLst/>
          </a:prstGeom>
        </p:spPr>
        <p:txBody>
          <a:bodyPr anchor="t" rtlCol="false" tIns="0" lIns="0" bIns="0" rIns="0">
            <a:spAutoFit/>
          </a:bodyPr>
          <a:lstStyle/>
          <a:p>
            <a:pPr algn="r">
              <a:lnSpc>
                <a:spcPts val="3249"/>
              </a:lnSpc>
            </a:pPr>
            <a:r>
              <a:rPr lang="en-US" sz="2499" u="sng">
                <a:solidFill>
                  <a:srgbClr val="000000"/>
                </a:solidFill>
                <a:latin typeface="DM Sans"/>
                <a:hlinkClick r:id="rId4" action="ppaction://hlinksldjump"/>
              </a:rPr>
              <a:t>Back to Overview</a:t>
            </a:r>
          </a:p>
        </p:txBody>
      </p:sp>
      <p:sp>
        <p:nvSpPr>
          <p:cNvPr name="TextBox 7" id="7"/>
          <p:cNvSpPr txBox="true"/>
          <p:nvPr/>
        </p:nvSpPr>
        <p:spPr>
          <a:xfrm rot="0">
            <a:off x="1196733" y="3443076"/>
            <a:ext cx="2705809" cy="412264"/>
          </a:xfrm>
          <a:prstGeom prst="rect">
            <a:avLst/>
          </a:prstGeom>
        </p:spPr>
        <p:txBody>
          <a:bodyPr anchor="t" rtlCol="false" tIns="0" lIns="0" bIns="0" rIns="0">
            <a:spAutoFit/>
          </a:bodyPr>
          <a:lstStyle/>
          <a:p>
            <a:pPr algn="ctr">
              <a:lnSpc>
                <a:spcPts val="3439"/>
              </a:lnSpc>
            </a:pPr>
            <a:r>
              <a:rPr lang="en-US" sz="2457">
                <a:solidFill>
                  <a:srgbClr val="000000"/>
                </a:solidFill>
                <a:latin typeface="Canva Sans Bold"/>
              </a:rPr>
              <a:t>Linear Regression</a:t>
            </a:r>
          </a:p>
        </p:txBody>
      </p:sp>
      <p:sp>
        <p:nvSpPr>
          <p:cNvPr name="TextBox 8" id="8"/>
          <p:cNvSpPr txBox="true"/>
          <p:nvPr/>
        </p:nvSpPr>
        <p:spPr>
          <a:xfrm rot="0">
            <a:off x="6764419" y="3443076"/>
            <a:ext cx="857679" cy="412264"/>
          </a:xfrm>
          <a:prstGeom prst="rect">
            <a:avLst/>
          </a:prstGeom>
        </p:spPr>
        <p:txBody>
          <a:bodyPr anchor="t" rtlCol="false" tIns="0" lIns="0" bIns="0" rIns="0">
            <a:spAutoFit/>
          </a:bodyPr>
          <a:lstStyle/>
          <a:p>
            <a:pPr algn="ctr">
              <a:lnSpc>
                <a:spcPts val="3439"/>
              </a:lnSpc>
            </a:pPr>
            <a:r>
              <a:rPr lang="en-US" sz="2457">
                <a:solidFill>
                  <a:srgbClr val="000000"/>
                </a:solidFill>
                <a:latin typeface="Canva Sans Bold"/>
              </a:rPr>
              <a:t>Ridge</a:t>
            </a:r>
          </a:p>
        </p:txBody>
      </p:sp>
      <p:sp>
        <p:nvSpPr>
          <p:cNvPr name="TextBox 9" id="9"/>
          <p:cNvSpPr txBox="true"/>
          <p:nvPr/>
        </p:nvSpPr>
        <p:spPr>
          <a:xfrm rot="0">
            <a:off x="11181331" y="3443076"/>
            <a:ext cx="862883" cy="412264"/>
          </a:xfrm>
          <a:prstGeom prst="rect">
            <a:avLst/>
          </a:prstGeom>
        </p:spPr>
        <p:txBody>
          <a:bodyPr anchor="t" rtlCol="false" tIns="0" lIns="0" bIns="0" rIns="0">
            <a:spAutoFit/>
          </a:bodyPr>
          <a:lstStyle/>
          <a:p>
            <a:pPr algn="ctr">
              <a:lnSpc>
                <a:spcPts val="3439"/>
              </a:lnSpc>
            </a:pPr>
            <a:r>
              <a:rPr lang="en-US" sz="2457">
                <a:solidFill>
                  <a:srgbClr val="000000"/>
                </a:solidFill>
                <a:latin typeface="Canva Sans Bold"/>
              </a:rPr>
              <a:t>Lasso</a:t>
            </a:r>
          </a:p>
        </p:txBody>
      </p:sp>
      <p:sp>
        <p:nvSpPr>
          <p:cNvPr name="TextBox 10" id="10"/>
          <p:cNvSpPr txBox="true"/>
          <p:nvPr/>
        </p:nvSpPr>
        <p:spPr>
          <a:xfrm rot="0">
            <a:off x="14171663" y="3443076"/>
            <a:ext cx="3469464" cy="412264"/>
          </a:xfrm>
          <a:prstGeom prst="rect">
            <a:avLst/>
          </a:prstGeom>
        </p:spPr>
        <p:txBody>
          <a:bodyPr anchor="t" rtlCol="false" tIns="0" lIns="0" bIns="0" rIns="0">
            <a:spAutoFit/>
          </a:bodyPr>
          <a:lstStyle/>
          <a:p>
            <a:pPr algn="ctr">
              <a:lnSpc>
                <a:spcPts val="3439"/>
              </a:lnSpc>
            </a:pPr>
            <a:r>
              <a:rPr lang="en-US" sz="2457">
                <a:solidFill>
                  <a:srgbClr val="000000"/>
                </a:solidFill>
                <a:latin typeface="Canva Sans Bold"/>
              </a:rPr>
              <a:t>Polynomial Regression</a:t>
            </a:r>
          </a:p>
        </p:txBody>
      </p:sp>
      <p:sp>
        <p:nvSpPr>
          <p:cNvPr name="TextBox 11" id="11"/>
          <p:cNvSpPr txBox="true"/>
          <p:nvPr/>
        </p:nvSpPr>
        <p:spPr>
          <a:xfrm rot="0">
            <a:off x="1010908" y="8275328"/>
            <a:ext cx="2939355" cy="32321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DM Sans Bold"/>
              </a:rPr>
              <a:t>MSE</a:t>
            </a:r>
            <a:r>
              <a:rPr lang="en-US" sz="1899">
                <a:solidFill>
                  <a:srgbClr val="000000"/>
                </a:solidFill>
                <a:latin typeface="DM Sans"/>
              </a:rPr>
              <a:t>: 281265826.2560366</a:t>
            </a:r>
          </a:p>
        </p:txBody>
      </p:sp>
      <p:sp>
        <p:nvSpPr>
          <p:cNvPr name="TextBox 12" id="12"/>
          <p:cNvSpPr txBox="true"/>
          <p:nvPr/>
        </p:nvSpPr>
        <p:spPr>
          <a:xfrm rot="0">
            <a:off x="848886" y="8699064"/>
            <a:ext cx="305365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DM Sans Bold"/>
              </a:rPr>
              <a:t>RMSE</a:t>
            </a:r>
            <a:r>
              <a:rPr lang="en-US" sz="1899">
                <a:solidFill>
                  <a:srgbClr val="000000"/>
                </a:solidFill>
                <a:latin typeface="DM Sans"/>
              </a:rPr>
              <a:t>: 16770.981672401784</a:t>
            </a:r>
          </a:p>
        </p:txBody>
      </p:sp>
      <p:sp>
        <p:nvSpPr>
          <p:cNvPr name="TextBox 13" id="13"/>
          <p:cNvSpPr txBox="true"/>
          <p:nvPr/>
        </p:nvSpPr>
        <p:spPr>
          <a:xfrm rot="0">
            <a:off x="435276" y="9132324"/>
            <a:ext cx="3982362" cy="288514"/>
          </a:xfrm>
          <a:prstGeom prst="rect">
            <a:avLst/>
          </a:prstGeom>
        </p:spPr>
        <p:txBody>
          <a:bodyPr anchor="t" rtlCol="false" tIns="0" lIns="0" bIns="0" rIns="0">
            <a:spAutoFit/>
          </a:bodyPr>
          <a:lstStyle/>
          <a:p>
            <a:pPr algn="ctr">
              <a:lnSpc>
                <a:spcPts val="2472"/>
              </a:lnSpc>
              <a:spcBef>
                <a:spcPct val="0"/>
              </a:spcBef>
            </a:pPr>
            <a:r>
              <a:rPr lang="en-US" sz="1766">
                <a:solidFill>
                  <a:srgbClr val="000000"/>
                </a:solidFill>
                <a:latin typeface="DM Sans Bold"/>
              </a:rPr>
              <a:t>MAE</a:t>
            </a:r>
            <a:r>
              <a:rPr lang="en-US" sz="1766">
                <a:solidFill>
                  <a:srgbClr val="000000"/>
                </a:solidFill>
                <a:latin typeface="DM Sans"/>
              </a:rPr>
              <a:t>: 7470.806807253993</a:t>
            </a:r>
          </a:p>
        </p:txBody>
      </p:sp>
      <p:sp>
        <p:nvSpPr>
          <p:cNvPr name="TextBox 14" id="14"/>
          <p:cNvSpPr txBox="true"/>
          <p:nvPr/>
        </p:nvSpPr>
        <p:spPr>
          <a:xfrm rot="0">
            <a:off x="1233109" y="9530884"/>
            <a:ext cx="2573387" cy="297942"/>
          </a:xfrm>
          <a:prstGeom prst="rect">
            <a:avLst/>
          </a:prstGeom>
        </p:spPr>
        <p:txBody>
          <a:bodyPr anchor="t" rtlCol="false" tIns="0" lIns="0" bIns="0" rIns="0">
            <a:spAutoFit/>
          </a:bodyPr>
          <a:lstStyle/>
          <a:p>
            <a:pPr algn="ctr">
              <a:lnSpc>
                <a:spcPts val="2478"/>
              </a:lnSpc>
              <a:spcBef>
                <a:spcPct val="0"/>
              </a:spcBef>
            </a:pPr>
            <a:r>
              <a:rPr lang="en-US" sz="1770">
                <a:solidFill>
                  <a:srgbClr val="000000"/>
                </a:solidFill>
                <a:latin typeface="DM Sans Bold"/>
              </a:rPr>
              <a:t>R2</a:t>
            </a:r>
            <a:r>
              <a:rPr lang="en-US" sz="1770">
                <a:solidFill>
                  <a:srgbClr val="000000"/>
                </a:solidFill>
                <a:latin typeface="DM Sans"/>
              </a:rPr>
              <a:t>: 0.9004809121373123</a:t>
            </a:r>
          </a:p>
        </p:txBody>
      </p:sp>
      <p:grpSp>
        <p:nvGrpSpPr>
          <p:cNvPr name="Group 15" id="15"/>
          <p:cNvGrpSpPr/>
          <p:nvPr/>
        </p:nvGrpSpPr>
        <p:grpSpPr>
          <a:xfrm rot="0">
            <a:off x="4878493" y="8313428"/>
            <a:ext cx="4126937" cy="1486760"/>
            <a:chOff x="0" y="0"/>
            <a:chExt cx="5502582" cy="1982346"/>
          </a:xfrm>
        </p:grpSpPr>
        <p:sp>
          <p:nvSpPr>
            <p:cNvPr name="TextBox 16" id="16"/>
            <p:cNvSpPr txBox="true"/>
            <p:nvPr/>
          </p:nvSpPr>
          <p:spPr>
            <a:xfrm rot="0">
              <a:off x="978634" y="-38100"/>
              <a:ext cx="4523948" cy="418253"/>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DM Sans Bold"/>
                </a:rPr>
                <a:t>MSE</a:t>
              </a:r>
              <a:r>
                <a:rPr lang="en-US" sz="1899">
                  <a:solidFill>
                    <a:srgbClr val="000000"/>
                  </a:solidFill>
                  <a:latin typeface="DM Sans"/>
                </a:rPr>
                <a:t>: 281265837.0484744310</a:t>
              </a:r>
            </a:p>
          </p:txBody>
        </p:sp>
        <p:sp>
          <p:nvSpPr>
            <p:cNvPr name="TextBox 17" id="17"/>
            <p:cNvSpPr txBox="true"/>
            <p:nvPr/>
          </p:nvSpPr>
          <p:spPr>
            <a:xfrm rot="0">
              <a:off x="545644" y="528151"/>
              <a:ext cx="4071541" cy="418253"/>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DM Sans Bold"/>
                </a:rPr>
                <a:t>RMSE</a:t>
              </a:r>
              <a:r>
                <a:rPr lang="en-US" sz="1899">
                  <a:solidFill>
                    <a:srgbClr val="000000"/>
                  </a:solidFill>
                  <a:latin typeface="DM Sans"/>
                </a:rPr>
                <a:t>: 16770.9819941611</a:t>
              </a:r>
            </a:p>
          </p:txBody>
        </p:sp>
        <p:sp>
          <p:nvSpPr>
            <p:cNvPr name="TextBox 18" id="18"/>
            <p:cNvSpPr txBox="true"/>
            <p:nvPr/>
          </p:nvSpPr>
          <p:spPr>
            <a:xfrm rot="0">
              <a:off x="0" y="1101387"/>
              <a:ext cx="5309816" cy="375161"/>
            </a:xfrm>
            <a:prstGeom prst="rect">
              <a:avLst/>
            </a:prstGeom>
          </p:spPr>
          <p:txBody>
            <a:bodyPr anchor="t" rtlCol="false" tIns="0" lIns="0" bIns="0" rIns="0">
              <a:spAutoFit/>
            </a:bodyPr>
            <a:lstStyle/>
            <a:p>
              <a:pPr algn="ctr">
                <a:lnSpc>
                  <a:spcPts val="2472"/>
                </a:lnSpc>
                <a:spcBef>
                  <a:spcPct val="0"/>
                </a:spcBef>
              </a:pPr>
              <a:r>
                <a:rPr lang="en-US" sz="1766">
                  <a:solidFill>
                    <a:srgbClr val="000000"/>
                  </a:solidFill>
                  <a:latin typeface="DM Sans Bold"/>
                </a:rPr>
                <a:t>MAE</a:t>
              </a:r>
              <a:r>
                <a:rPr lang="en-US" sz="1766">
                  <a:solidFill>
                    <a:srgbClr val="000000"/>
                  </a:solidFill>
                  <a:latin typeface="DM Sans"/>
                </a:rPr>
                <a:t>: 7470.8057127465</a:t>
              </a:r>
            </a:p>
          </p:txBody>
        </p:sp>
        <p:sp>
          <p:nvSpPr>
            <p:cNvPr name="TextBox 19" id="19"/>
            <p:cNvSpPr txBox="true"/>
            <p:nvPr/>
          </p:nvSpPr>
          <p:spPr>
            <a:xfrm rot="0">
              <a:off x="939317" y="1594615"/>
              <a:ext cx="3431183" cy="387731"/>
            </a:xfrm>
            <a:prstGeom prst="rect">
              <a:avLst/>
            </a:prstGeom>
          </p:spPr>
          <p:txBody>
            <a:bodyPr anchor="t" rtlCol="false" tIns="0" lIns="0" bIns="0" rIns="0">
              <a:spAutoFit/>
            </a:bodyPr>
            <a:lstStyle/>
            <a:p>
              <a:pPr algn="ctr">
                <a:lnSpc>
                  <a:spcPts val="2478"/>
                </a:lnSpc>
                <a:spcBef>
                  <a:spcPct val="0"/>
                </a:spcBef>
              </a:pPr>
              <a:r>
                <a:rPr lang="en-US" sz="1770">
                  <a:solidFill>
                    <a:srgbClr val="000000"/>
                  </a:solidFill>
                  <a:latin typeface="DM Sans Bold"/>
                </a:rPr>
                <a:t>R2</a:t>
              </a:r>
              <a:r>
                <a:rPr lang="en-US" sz="1770">
                  <a:solidFill>
                    <a:srgbClr val="000000"/>
                  </a:solidFill>
                  <a:latin typeface="DM Sans"/>
                </a:rPr>
                <a:t>: 0.9004809083</a:t>
              </a:r>
            </a:p>
          </p:txBody>
        </p:sp>
      </p:grpSp>
      <p:sp>
        <p:nvSpPr>
          <p:cNvPr name="TextBox 20" id="20"/>
          <p:cNvSpPr txBox="true"/>
          <p:nvPr/>
        </p:nvSpPr>
        <p:spPr>
          <a:xfrm rot="0">
            <a:off x="10092035" y="8275328"/>
            <a:ext cx="3433400" cy="32321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DM Sans Bold"/>
              </a:rPr>
              <a:t>MSE</a:t>
            </a:r>
            <a:r>
              <a:rPr lang="en-US" sz="1899">
                <a:solidFill>
                  <a:srgbClr val="000000"/>
                </a:solidFill>
                <a:latin typeface="DM Sans"/>
              </a:rPr>
              <a:t>: 308853715.4868820310</a:t>
            </a:r>
          </a:p>
        </p:txBody>
      </p:sp>
      <p:sp>
        <p:nvSpPr>
          <p:cNvPr name="TextBox 21" id="21"/>
          <p:cNvSpPr txBox="true"/>
          <p:nvPr/>
        </p:nvSpPr>
        <p:spPr>
          <a:xfrm rot="0">
            <a:off x="9826760" y="8699064"/>
            <a:ext cx="305365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DM Sans Bold"/>
              </a:rPr>
              <a:t>RMSE</a:t>
            </a:r>
            <a:r>
              <a:rPr lang="en-US" sz="1899">
                <a:solidFill>
                  <a:srgbClr val="000000"/>
                </a:solidFill>
                <a:latin typeface="DM Sans"/>
              </a:rPr>
              <a:t>: 17574.2344210746</a:t>
            </a:r>
          </a:p>
        </p:txBody>
      </p:sp>
      <p:sp>
        <p:nvSpPr>
          <p:cNvPr name="TextBox 22" id="22"/>
          <p:cNvSpPr txBox="true"/>
          <p:nvPr/>
        </p:nvSpPr>
        <p:spPr>
          <a:xfrm rot="0">
            <a:off x="9343357" y="9117529"/>
            <a:ext cx="3982362" cy="288514"/>
          </a:xfrm>
          <a:prstGeom prst="rect">
            <a:avLst/>
          </a:prstGeom>
        </p:spPr>
        <p:txBody>
          <a:bodyPr anchor="t" rtlCol="false" tIns="0" lIns="0" bIns="0" rIns="0">
            <a:spAutoFit/>
          </a:bodyPr>
          <a:lstStyle/>
          <a:p>
            <a:pPr algn="ctr">
              <a:lnSpc>
                <a:spcPts val="2472"/>
              </a:lnSpc>
              <a:spcBef>
                <a:spcPct val="0"/>
              </a:spcBef>
            </a:pPr>
            <a:r>
              <a:rPr lang="en-US" sz="1766">
                <a:solidFill>
                  <a:srgbClr val="000000"/>
                </a:solidFill>
                <a:latin typeface="DM Sans Bold"/>
              </a:rPr>
              <a:t>MAE</a:t>
            </a:r>
            <a:r>
              <a:rPr lang="en-US" sz="1766">
                <a:solidFill>
                  <a:srgbClr val="000000"/>
                </a:solidFill>
                <a:latin typeface="DM Sans"/>
              </a:rPr>
              <a:t>: 7929.1892593778</a:t>
            </a:r>
          </a:p>
        </p:txBody>
      </p:sp>
      <p:sp>
        <p:nvSpPr>
          <p:cNvPr name="TextBox 23" id="23"/>
          <p:cNvSpPr txBox="true"/>
          <p:nvPr/>
        </p:nvSpPr>
        <p:spPr>
          <a:xfrm rot="0">
            <a:off x="10000219" y="9502246"/>
            <a:ext cx="2573387" cy="297942"/>
          </a:xfrm>
          <a:prstGeom prst="rect">
            <a:avLst/>
          </a:prstGeom>
        </p:spPr>
        <p:txBody>
          <a:bodyPr anchor="t" rtlCol="false" tIns="0" lIns="0" bIns="0" rIns="0">
            <a:spAutoFit/>
          </a:bodyPr>
          <a:lstStyle/>
          <a:p>
            <a:pPr algn="ctr">
              <a:lnSpc>
                <a:spcPts val="2478"/>
              </a:lnSpc>
              <a:spcBef>
                <a:spcPct val="0"/>
              </a:spcBef>
            </a:pPr>
            <a:r>
              <a:rPr lang="en-US" sz="1770">
                <a:solidFill>
                  <a:srgbClr val="000000"/>
                </a:solidFill>
                <a:latin typeface="DM Sans Bold"/>
              </a:rPr>
              <a:t>R2</a:t>
            </a:r>
            <a:r>
              <a:rPr lang="en-US" sz="1770">
                <a:solidFill>
                  <a:srgbClr val="000000"/>
                </a:solidFill>
                <a:latin typeface="DM Sans"/>
              </a:rPr>
              <a:t>: 0.8907196069</a:t>
            </a:r>
          </a:p>
        </p:txBody>
      </p:sp>
      <p:grpSp>
        <p:nvGrpSpPr>
          <p:cNvPr name="Group 24" id="24"/>
          <p:cNvGrpSpPr/>
          <p:nvPr/>
        </p:nvGrpSpPr>
        <p:grpSpPr>
          <a:xfrm rot="0">
            <a:off x="13915214" y="8313428"/>
            <a:ext cx="3982362" cy="1535019"/>
            <a:chOff x="0" y="0"/>
            <a:chExt cx="5309816" cy="2046693"/>
          </a:xfrm>
        </p:grpSpPr>
        <p:sp>
          <p:nvSpPr>
            <p:cNvPr name="TextBox 25" id="25"/>
            <p:cNvSpPr txBox="true"/>
            <p:nvPr/>
          </p:nvSpPr>
          <p:spPr>
            <a:xfrm rot="0">
              <a:off x="673504" y="-38100"/>
              <a:ext cx="4625952" cy="418253"/>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DM Sans Bold"/>
                </a:rPr>
                <a:t>MSE</a:t>
              </a:r>
              <a:r>
                <a:rPr lang="en-US" sz="1899">
                  <a:solidFill>
                    <a:srgbClr val="000000"/>
                  </a:solidFill>
                  <a:latin typeface="DM Sans"/>
                </a:rPr>
                <a:t>: 272514064.47355986</a:t>
              </a:r>
            </a:p>
          </p:txBody>
        </p:sp>
        <p:sp>
          <p:nvSpPr>
            <p:cNvPr name="TextBox 26" id="26"/>
            <p:cNvSpPr txBox="true"/>
            <p:nvPr/>
          </p:nvSpPr>
          <p:spPr>
            <a:xfrm rot="0">
              <a:off x="341932" y="535601"/>
              <a:ext cx="4625952" cy="418253"/>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DM Sans Bold"/>
                </a:rPr>
                <a:t>RMSE</a:t>
              </a:r>
              <a:r>
                <a:rPr lang="en-US" sz="1899">
                  <a:solidFill>
                    <a:srgbClr val="000000"/>
                  </a:solidFill>
                  <a:latin typeface="DM Sans"/>
                </a:rPr>
                <a:t>: 16508.000014343343</a:t>
              </a:r>
            </a:p>
          </p:txBody>
        </p:sp>
        <p:sp>
          <p:nvSpPr>
            <p:cNvPr name="TextBox 27" id="27"/>
            <p:cNvSpPr txBox="true"/>
            <p:nvPr/>
          </p:nvSpPr>
          <p:spPr>
            <a:xfrm rot="0">
              <a:off x="0" y="1118828"/>
              <a:ext cx="5309816" cy="375161"/>
            </a:xfrm>
            <a:prstGeom prst="rect">
              <a:avLst/>
            </a:prstGeom>
          </p:spPr>
          <p:txBody>
            <a:bodyPr anchor="t" rtlCol="false" tIns="0" lIns="0" bIns="0" rIns="0">
              <a:spAutoFit/>
            </a:bodyPr>
            <a:lstStyle/>
            <a:p>
              <a:pPr algn="ctr">
                <a:lnSpc>
                  <a:spcPts val="2472"/>
                </a:lnSpc>
                <a:spcBef>
                  <a:spcPct val="0"/>
                </a:spcBef>
              </a:pPr>
              <a:r>
                <a:rPr lang="en-US" sz="1766">
                  <a:solidFill>
                    <a:srgbClr val="000000"/>
                  </a:solidFill>
                  <a:latin typeface="DM Sans Bold"/>
                </a:rPr>
                <a:t>MAE</a:t>
              </a:r>
              <a:r>
                <a:rPr lang="en-US" sz="1766">
                  <a:solidFill>
                    <a:srgbClr val="000000"/>
                  </a:solidFill>
                  <a:latin typeface="DM Sans"/>
                </a:rPr>
                <a:t>: 7088.7856923732525</a:t>
              </a:r>
            </a:p>
          </p:txBody>
        </p:sp>
        <p:sp>
          <p:nvSpPr>
            <p:cNvPr name="TextBox 28" id="28"/>
            <p:cNvSpPr txBox="true"/>
            <p:nvPr/>
          </p:nvSpPr>
          <p:spPr>
            <a:xfrm rot="0">
              <a:off x="802819" y="1658962"/>
              <a:ext cx="3962809" cy="387731"/>
            </a:xfrm>
            <a:prstGeom prst="rect">
              <a:avLst/>
            </a:prstGeom>
          </p:spPr>
          <p:txBody>
            <a:bodyPr anchor="t" rtlCol="false" tIns="0" lIns="0" bIns="0" rIns="0">
              <a:spAutoFit/>
            </a:bodyPr>
            <a:lstStyle/>
            <a:p>
              <a:pPr algn="ctr">
                <a:lnSpc>
                  <a:spcPts val="2478"/>
                </a:lnSpc>
                <a:spcBef>
                  <a:spcPct val="0"/>
                </a:spcBef>
              </a:pPr>
              <a:r>
                <a:rPr lang="en-US" sz="1770">
                  <a:solidFill>
                    <a:srgbClr val="000000"/>
                  </a:solidFill>
                  <a:latin typeface="DM Sans Bold"/>
                </a:rPr>
                <a:t>R2</a:t>
              </a:r>
              <a:r>
                <a:rPr lang="en-US" sz="1770">
                  <a:solidFill>
                    <a:srgbClr val="000000"/>
                  </a:solidFill>
                  <a:latin typeface="DM Sans"/>
                </a:rPr>
                <a:t>: 0.9035775106874353</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BF5"/>
        </a:solidFill>
      </p:bgPr>
    </p:bg>
    <p:spTree>
      <p:nvGrpSpPr>
        <p:cNvPr id="1" name=""/>
        <p:cNvGrpSpPr/>
        <p:nvPr/>
      </p:nvGrpSpPr>
      <p:grpSpPr>
        <a:xfrm>
          <a:off x="0" y="0"/>
          <a:ext cx="0" cy="0"/>
          <a:chOff x="0" y="0"/>
          <a:chExt cx="0" cy="0"/>
        </a:xfrm>
      </p:grpSpPr>
      <p:sp>
        <p:nvSpPr>
          <p:cNvPr name="Freeform 2" id="2"/>
          <p:cNvSpPr/>
          <p:nvPr/>
        </p:nvSpPr>
        <p:spPr>
          <a:xfrm flipH="false" flipV="false" rot="2152296">
            <a:off x="10554543" y="-3785506"/>
            <a:ext cx="10173187" cy="10147754"/>
          </a:xfrm>
          <a:custGeom>
            <a:avLst/>
            <a:gdLst/>
            <a:ahLst/>
            <a:cxnLst/>
            <a:rect r="r" b="b" t="t" l="l"/>
            <a:pathLst>
              <a:path h="10147754" w="10173187">
                <a:moveTo>
                  <a:pt x="0" y="0"/>
                </a:moveTo>
                <a:lnTo>
                  <a:pt x="10173187" y="0"/>
                </a:lnTo>
                <a:lnTo>
                  <a:pt x="10173187" y="10147754"/>
                </a:lnTo>
                <a:lnTo>
                  <a:pt x="0" y="10147754"/>
                </a:lnTo>
                <a:lnTo>
                  <a:pt x="0" y="0"/>
                </a:lnTo>
                <a:close/>
              </a:path>
            </a:pathLst>
          </a:custGeom>
          <a:blipFill>
            <a:blip r:embed="rId2"/>
            <a:stretch>
              <a:fillRect l="0" t="0" r="0" b="0"/>
            </a:stretch>
          </a:blipFill>
        </p:spPr>
      </p:sp>
      <p:sp>
        <p:nvSpPr>
          <p:cNvPr name="TextBox 3" id="3"/>
          <p:cNvSpPr txBox="true"/>
          <p:nvPr/>
        </p:nvSpPr>
        <p:spPr>
          <a:xfrm rot="0">
            <a:off x="1028697" y="1019175"/>
            <a:ext cx="7976732" cy="1381125"/>
          </a:xfrm>
          <a:prstGeom prst="rect">
            <a:avLst/>
          </a:prstGeom>
        </p:spPr>
        <p:txBody>
          <a:bodyPr anchor="t" rtlCol="false" tIns="0" lIns="0" bIns="0" rIns="0">
            <a:spAutoFit/>
          </a:bodyPr>
          <a:lstStyle/>
          <a:p>
            <a:pPr>
              <a:lnSpc>
                <a:spcPts val="10800"/>
              </a:lnSpc>
              <a:spcBef>
                <a:spcPct val="0"/>
              </a:spcBef>
            </a:pPr>
            <a:r>
              <a:rPr lang="en-US" sz="9000">
                <a:solidFill>
                  <a:srgbClr val="000000"/>
                </a:solidFill>
                <a:latin typeface="DM Sans Bold"/>
              </a:rPr>
              <a:t>Methodology</a:t>
            </a:r>
          </a:p>
        </p:txBody>
      </p:sp>
      <p:sp>
        <p:nvSpPr>
          <p:cNvPr name="TextBox 4" id="4"/>
          <p:cNvSpPr txBox="true"/>
          <p:nvPr/>
        </p:nvSpPr>
        <p:spPr>
          <a:xfrm rot="0">
            <a:off x="14022973" y="1497012"/>
            <a:ext cx="3236327" cy="406400"/>
          </a:xfrm>
          <a:prstGeom prst="rect">
            <a:avLst/>
          </a:prstGeom>
        </p:spPr>
        <p:txBody>
          <a:bodyPr anchor="t" rtlCol="false" tIns="0" lIns="0" bIns="0" rIns="0">
            <a:spAutoFit/>
          </a:bodyPr>
          <a:lstStyle/>
          <a:p>
            <a:pPr algn="r">
              <a:lnSpc>
                <a:spcPts val="3249"/>
              </a:lnSpc>
            </a:pPr>
            <a:r>
              <a:rPr lang="en-US" sz="2499" u="sng">
                <a:solidFill>
                  <a:srgbClr val="000000"/>
                </a:solidFill>
                <a:latin typeface="DM Sans"/>
                <a:hlinkClick r:id="rId3" action="ppaction://hlinksldjump"/>
              </a:rPr>
              <a:t>Back to Overview</a:t>
            </a:r>
          </a:p>
        </p:txBody>
      </p:sp>
      <p:grpSp>
        <p:nvGrpSpPr>
          <p:cNvPr name="Group 5" id="5"/>
          <p:cNvGrpSpPr/>
          <p:nvPr/>
        </p:nvGrpSpPr>
        <p:grpSpPr>
          <a:xfrm rot="0">
            <a:off x="1028697" y="3331971"/>
            <a:ext cx="4298044" cy="5926329"/>
            <a:chOff x="0" y="0"/>
            <a:chExt cx="5730726" cy="7901773"/>
          </a:xfrm>
        </p:grpSpPr>
        <p:sp>
          <p:nvSpPr>
            <p:cNvPr name="Freeform 6" id="6"/>
            <p:cNvSpPr/>
            <p:nvPr/>
          </p:nvSpPr>
          <p:spPr>
            <a:xfrm flipH="false" flipV="false" rot="0">
              <a:off x="0" y="1065657"/>
              <a:ext cx="5730726" cy="5095747"/>
            </a:xfrm>
            <a:custGeom>
              <a:avLst/>
              <a:gdLst/>
              <a:ahLst/>
              <a:cxnLst/>
              <a:rect r="r" b="b" t="t" l="l"/>
              <a:pathLst>
                <a:path h="5095747" w="5730726">
                  <a:moveTo>
                    <a:pt x="0" y="0"/>
                  </a:moveTo>
                  <a:lnTo>
                    <a:pt x="5730726" y="0"/>
                  </a:lnTo>
                  <a:lnTo>
                    <a:pt x="5730726" y="5095747"/>
                  </a:lnTo>
                  <a:lnTo>
                    <a:pt x="0" y="5095747"/>
                  </a:lnTo>
                  <a:lnTo>
                    <a:pt x="0" y="0"/>
                  </a:lnTo>
                  <a:close/>
                </a:path>
              </a:pathLst>
            </a:custGeom>
            <a:blipFill>
              <a:blip r:embed="rId4"/>
              <a:stretch>
                <a:fillRect l="0" t="-221562" r="-94976" b="-3757"/>
              </a:stretch>
            </a:blipFill>
          </p:spPr>
        </p:sp>
        <p:sp>
          <p:nvSpPr>
            <p:cNvPr name="TextBox 7" id="7"/>
            <p:cNvSpPr txBox="true"/>
            <p:nvPr/>
          </p:nvSpPr>
          <p:spPr>
            <a:xfrm rot="0">
              <a:off x="1265675" y="-38100"/>
              <a:ext cx="3199375" cy="536986"/>
            </a:xfrm>
            <a:prstGeom prst="rect">
              <a:avLst/>
            </a:prstGeom>
          </p:spPr>
          <p:txBody>
            <a:bodyPr anchor="t" rtlCol="false" tIns="0" lIns="0" bIns="0" rIns="0">
              <a:spAutoFit/>
            </a:bodyPr>
            <a:lstStyle/>
            <a:p>
              <a:pPr algn="ctr">
                <a:lnSpc>
                  <a:spcPts val="3439"/>
                </a:lnSpc>
              </a:pPr>
              <a:r>
                <a:rPr lang="en-US" sz="2457">
                  <a:solidFill>
                    <a:srgbClr val="000000"/>
                  </a:solidFill>
                  <a:latin typeface="Canva Sans Bold"/>
                </a:rPr>
                <a:t>Neural Network</a:t>
              </a:r>
            </a:p>
          </p:txBody>
        </p:sp>
        <p:sp>
          <p:nvSpPr>
            <p:cNvPr name="TextBox 8" id="8"/>
            <p:cNvSpPr txBox="true"/>
            <p:nvPr/>
          </p:nvSpPr>
          <p:spPr>
            <a:xfrm rot="0">
              <a:off x="671128" y="6369684"/>
              <a:ext cx="4669765" cy="418253"/>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DM Sans Bold"/>
                </a:rPr>
                <a:t>MSE</a:t>
              </a:r>
              <a:r>
                <a:rPr lang="en-US" sz="1899">
                  <a:solidFill>
                    <a:srgbClr val="000000"/>
                  </a:solidFill>
                  <a:latin typeface="DM Sans"/>
                </a:rPr>
                <a:t>: 215029712.0000000000</a:t>
              </a:r>
            </a:p>
          </p:txBody>
        </p:sp>
        <p:sp>
          <p:nvSpPr>
            <p:cNvPr name="TextBox 9" id="9"/>
            <p:cNvSpPr txBox="true"/>
            <p:nvPr/>
          </p:nvSpPr>
          <p:spPr>
            <a:xfrm rot="0">
              <a:off x="20311" y="6943385"/>
              <a:ext cx="4669765" cy="418253"/>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DM Sans Bold"/>
                </a:rPr>
                <a:t>RMSE</a:t>
              </a:r>
              <a:r>
                <a:rPr lang="en-US" sz="1899">
                  <a:solidFill>
                    <a:srgbClr val="000000"/>
                  </a:solidFill>
                  <a:latin typeface="DM Sans"/>
                </a:rPr>
                <a:t>: 14663.8916015625</a:t>
              </a:r>
            </a:p>
          </p:txBody>
        </p:sp>
        <p:sp>
          <p:nvSpPr>
            <p:cNvPr name="TextBox 10" id="10"/>
            <p:cNvSpPr txBox="true"/>
            <p:nvPr/>
          </p:nvSpPr>
          <p:spPr>
            <a:xfrm rot="0">
              <a:off x="671128" y="7526612"/>
              <a:ext cx="3368131" cy="375161"/>
            </a:xfrm>
            <a:prstGeom prst="rect">
              <a:avLst/>
            </a:prstGeom>
          </p:spPr>
          <p:txBody>
            <a:bodyPr anchor="t" rtlCol="false" tIns="0" lIns="0" bIns="0" rIns="0">
              <a:spAutoFit/>
            </a:bodyPr>
            <a:lstStyle/>
            <a:p>
              <a:pPr algn="ctr">
                <a:lnSpc>
                  <a:spcPts val="2472"/>
                </a:lnSpc>
                <a:spcBef>
                  <a:spcPct val="0"/>
                </a:spcBef>
              </a:pPr>
              <a:r>
                <a:rPr lang="en-US" sz="1766">
                  <a:solidFill>
                    <a:srgbClr val="000000"/>
                  </a:solidFill>
                  <a:latin typeface="DM Sans Bold"/>
                </a:rPr>
                <a:t>MAE</a:t>
              </a:r>
              <a:r>
                <a:rPr lang="en-US" sz="1766">
                  <a:solidFill>
                    <a:srgbClr val="000000"/>
                  </a:solidFill>
                  <a:latin typeface="DM Sans"/>
                </a:rPr>
                <a:t>: 6443.5493164062</a:t>
              </a:r>
            </a:p>
          </p:txBody>
        </p:sp>
      </p:grpSp>
      <p:sp>
        <p:nvSpPr>
          <p:cNvPr name="TextBox 11" id="11"/>
          <p:cNvSpPr txBox="true"/>
          <p:nvPr/>
        </p:nvSpPr>
        <p:spPr>
          <a:xfrm rot="0">
            <a:off x="5326742" y="4518145"/>
            <a:ext cx="11932558" cy="15906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DM Sans"/>
              </a:rPr>
              <a:t>The Neural Network model has two (2) hidden layers and uses adam as the optimizer and the loss function that the model seeks to minimize is the Mean Absolute Error (MAE).</a:t>
            </a:r>
          </a:p>
        </p:txBody>
      </p:sp>
      <p:sp>
        <p:nvSpPr>
          <p:cNvPr name="TextBox 12" id="12"/>
          <p:cNvSpPr txBox="true"/>
          <p:nvPr/>
        </p:nvSpPr>
        <p:spPr>
          <a:xfrm rot="0">
            <a:off x="5326742" y="6616408"/>
            <a:ext cx="11932558" cy="10572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DM Sans"/>
              </a:rPr>
              <a:t>The Neural Network model used 70% of the dataset for training, 15% for validation, and 15% for the 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DAFltXWVo3A</dc:identifier>
  <dcterms:modified xsi:type="dcterms:W3CDTF">2011-08-01T06:04:30Z</dcterms:modified>
  <cp:revision>1</cp:revision>
  <dc:title>CS 180 - Group 4 Presentation</dc:title>
</cp:coreProperties>
</file>